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291" r:id="rId2"/>
    <p:sldId id="556" r:id="rId3"/>
    <p:sldId id="602" r:id="rId4"/>
    <p:sldId id="603" r:id="rId5"/>
    <p:sldId id="607" r:id="rId6"/>
    <p:sldId id="606" r:id="rId7"/>
    <p:sldId id="608" r:id="rId8"/>
    <p:sldId id="609" r:id="rId9"/>
    <p:sldId id="610" r:id="rId10"/>
    <p:sldId id="582" r:id="rId11"/>
    <p:sldId id="583" r:id="rId12"/>
    <p:sldId id="584" r:id="rId13"/>
    <p:sldId id="585" r:id="rId14"/>
    <p:sldId id="586" r:id="rId15"/>
    <p:sldId id="587" r:id="rId16"/>
    <p:sldId id="588" r:id="rId17"/>
    <p:sldId id="589" r:id="rId18"/>
    <p:sldId id="590" r:id="rId19"/>
    <p:sldId id="531" r:id="rId20"/>
    <p:sldId id="538" r:id="rId21"/>
    <p:sldId id="537" r:id="rId22"/>
    <p:sldId id="540" r:id="rId23"/>
    <p:sldId id="553" r:id="rId24"/>
    <p:sldId id="592" r:id="rId25"/>
    <p:sldId id="591" r:id="rId26"/>
    <p:sldId id="536" r:id="rId27"/>
    <p:sldId id="597" r:id="rId28"/>
    <p:sldId id="598" r:id="rId29"/>
    <p:sldId id="596" r:id="rId30"/>
    <p:sldId id="543" r:id="rId31"/>
    <p:sldId id="546" r:id="rId32"/>
    <p:sldId id="547" r:id="rId33"/>
    <p:sldId id="548" r:id="rId34"/>
    <p:sldId id="549" r:id="rId35"/>
    <p:sldId id="545" r:id="rId36"/>
    <p:sldId id="550" r:id="rId37"/>
    <p:sldId id="551" r:id="rId38"/>
    <p:sldId id="552" r:id="rId39"/>
    <p:sldId id="413" r:id="rId40"/>
  </p:sldIdLst>
  <p:sldSz cx="9144000" cy="6858000" type="screen4x3"/>
  <p:notesSz cx="6797675" cy="9926638"/>
  <p:defaultTextStyle>
    <a:defPPr>
      <a:defRPr lang="de-AT"/>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66CCFF"/>
    <a:srgbClr val="75BB65"/>
    <a:srgbClr val="3399FF"/>
    <a:srgbClr val="FFFFFF"/>
    <a:srgbClr val="00FF00"/>
    <a:srgbClr val="DDDDDD"/>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8" autoAdjust="0"/>
    <p:restoredTop sz="86433" autoAdjust="0"/>
  </p:normalViewPr>
  <p:slideViewPr>
    <p:cSldViewPr>
      <p:cViewPr>
        <p:scale>
          <a:sx n="117" d="100"/>
          <a:sy n="117" d="100"/>
        </p:scale>
        <p:origin x="-660" y="-60"/>
      </p:cViewPr>
      <p:guideLst>
        <p:guide orient="horz" pos="4319"/>
        <p:guide pos="2971"/>
      </p:guideLst>
    </p:cSldViewPr>
  </p:slideViewPr>
  <p:outlineViewPr>
    <p:cViewPr>
      <p:scale>
        <a:sx n="33" d="100"/>
        <a:sy n="33" d="100"/>
      </p:scale>
      <p:origin x="18" y="0"/>
    </p:cViewPr>
    <p:sldLst>
      <p:sld r:id="rId1" collapse="1"/>
      <p:sld r:id="rId2" collapse="1"/>
    </p:sldLst>
  </p:outlineViewPr>
  <p:notesTextViewPr>
    <p:cViewPr>
      <p:scale>
        <a:sx n="100" d="100"/>
        <a:sy n="100" d="100"/>
      </p:scale>
      <p:origin x="0" y="0"/>
    </p:cViewPr>
  </p:notesTextViewPr>
  <p:sorterViewPr>
    <p:cViewPr>
      <p:scale>
        <a:sx n="63" d="100"/>
        <a:sy n="63" d="100"/>
      </p:scale>
      <p:origin x="0" y="0"/>
    </p:cViewPr>
  </p:sorterViewPr>
  <p:notesViewPr>
    <p:cSldViewPr>
      <p:cViewPr varScale="1">
        <p:scale>
          <a:sx n="54" d="100"/>
          <a:sy n="54" d="100"/>
        </p:scale>
        <p:origin x="-2706" y="-108"/>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customXml" Target="../customXml/item1.xml"/><Relationship Id="rId50"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endParaRPr lang="es-ES"/>
          </a:p>
        </p:txBody>
      </p:sp>
      <p:sp>
        <p:nvSpPr>
          <p:cNvPr id="122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endParaRPr lang="es-ES"/>
          </a:p>
        </p:txBody>
      </p:sp>
      <p:sp>
        <p:nvSpPr>
          <p:cNvPr id="122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endParaRPr lang="es-ES"/>
          </a:p>
        </p:txBody>
      </p:sp>
      <p:sp>
        <p:nvSpPr>
          <p:cNvPr id="1229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fld id="{C62E0422-9118-4A5D-B78A-8517ABF2611A}" type="slidenum">
              <a:rPr lang="de-AT"/>
              <a:pPr/>
              <a:t>‹Nº›</a:t>
            </a:fld>
            <a:endParaRPr lang="de-AT"/>
          </a:p>
        </p:txBody>
      </p:sp>
    </p:spTree>
    <p:extLst>
      <p:ext uri="{BB962C8B-B14F-4D97-AF65-F5344CB8AC3E}">
        <p14:creationId xmlns:p14="http://schemas.microsoft.com/office/powerpoint/2010/main" val="84542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endParaRPr lang="es-ES"/>
          </a:p>
        </p:txBody>
      </p:sp>
      <p:sp>
        <p:nvSpPr>
          <p:cNvPr id="717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endParaRPr lang="es-ES"/>
          </a:p>
        </p:txBody>
      </p:sp>
      <p:sp>
        <p:nvSpPr>
          <p:cNvPr id="39940" name="Rectangle 4"/>
          <p:cNvSpPr>
            <a:spLocks noGrp="1" noRot="1" noChangeAspect="1" noChangeArrowheads="1" noTextEdit="1"/>
          </p:cNvSpPr>
          <p:nvPr>
            <p:ph type="sldImg" idx="2"/>
          </p:nvPr>
        </p:nvSpPr>
        <p:spPr bwMode="auto">
          <a:xfrm>
            <a:off x="919163" y="744538"/>
            <a:ext cx="4965700" cy="3724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endParaRPr lang="es-ES"/>
          </a:p>
        </p:txBody>
      </p:sp>
      <p:sp>
        <p:nvSpPr>
          <p:cNvPr id="717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fld id="{991F1D8D-3F9A-4700-AA5B-98E64755503C}" type="slidenum">
              <a:rPr lang="de-AT"/>
              <a:pPr/>
              <a:t>‹Nº›</a:t>
            </a:fld>
            <a:endParaRPr lang="de-AT"/>
          </a:p>
        </p:txBody>
      </p:sp>
    </p:spTree>
    <p:extLst>
      <p:ext uri="{BB962C8B-B14F-4D97-AF65-F5344CB8AC3E}">
        <p14:creationId xmlns:p14="http://schemas.microsoft.com/office/powerpoint/2010/main" val="31975927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2ACC2A2-7102-4376-9465-4880E7FCC833}" type="slidenum">
              <a:rPr lang="de-AT"/>
              <a:pPr/>
              <a:t>1</a:t>
            </a:fld>
            <a:endParaRPr lang="de-AT"/>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lIns="91516" tIns="45759" rIns="91516" bIns="45759" anchor="b"/>
          <a:lstStyle/>
          <a:p>
            <a:pPr algn="r" defTabSz="915988" eaLnBrk="0" hangingPunct="0"/>
            <a:fld id="{AFA43A91-BD48-4274-9A58-DFE41120B44C}" type="slidenum">
              <a:rPr lang="de-AT" sz="1200">
                <a:solidFill>
                  <a:srgbClr val="000000"/>
                </a:solidFill>
                <a:latin typeface="Times New Roman" pitchFamily="18" charset="0"/>
              </a:rPr>
              <a:pPr algn="r" defTabSz="915988" eaLnBrk="0" hangingPunct="0"/>
              <a:t>39</a:t>
            </a:fld>
            <a:endParaRPr lang="de-AT" sz="1200">
              <a:solidFill>
                <a:srgbClr val="000000"/>
              </a:solidFill>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39750" y="981075"/>
            <a:ext cx="7885113" cy="735013"/>
            <a:chOff x="340" y="1100"/>
            <a:chExt cx="4967" cy="463"/>
          </a:xfrm>
        </p:grpSpPr>
        <p:pic>
          <p:nvPicPr>
            <p:cNvPr id="5" name="Picture 6" descr="REN"/>
            <p:cNvPicPr>
              <a:picLocks noChangeAspect="1" noChangeArrowheads="1"/>
            </p:cNvPicPr>
            <p:nvPr/>
          </p:nvPicPr>
          <p:blipFill>
            <a:blip r:embed="rId2" cstate="print"/>
            <a:srcRect/>
            <a:stretch>
              <a:fillRect/>
            </a:stretch>
          </p:blipFill>
          <p:spPr bwMode="auto">
            <a:xfrm>
              <a:off x="2673" y="1209"/>
              <a:ext cx="720" cy="246"/>
            </a:xfrm>
            <a:prstGeom prst="rect">
              <a:avLst/>
            </a:prstGeom>
            <a:noFill/>
            <a:ln w="9525">
              <a:noFill/>
              <a:miter lim="800000"/>
              <a:headEnd/>
              <a:tailEnd/>
            </a:ln>
          </p:spPr>
        </p:pic>
        <p:pic>
          <p:nvPicPr>
            <p:cNvPr id="6" name="Picture 22" descr="CABI8VBP"/>
            <p:cNvPicPr>
              <a:picLocks noChangeAspect="1" noChangeArrowheads="1"/>
            </p:cNvPicPr>
            <p:nvPr/>
          </p:nvPicPr>
          <p:blipFill>
            <a:blip r:embed="rId3" cstate="print"/>
            <a:srcRect/>
            <a:stretch>
              <a:fillRect/>
            </a:stretch>
          </p:blipFill>
          <p:spPr bwMode="auto">
            <a:xfrm>
              <a:off x="340" y="1100"/>
              <a:ext cx="594" cy="463"/>
            </a:xfrm>
            <a:prstGeom prst="rect">
              <a:avLst/>
            </a:prstGeom>
            <a:noFill/>
            <a:ln w="9525">
              <a:noFill/>
              <a:miter lim="800000"/>
              <a:headEnd/>
              <a:tailEnd/>
            </a:ln>
          </p:spPr>
        </p:pic>
        <p:pic>
          <p:nvPicPr>
            <p:cNvPr id="7" name="Picture 23" descr="courbe_et_logo_2_-_format_horizontal_copie"/>
            <p:cNvPicPr>
              <a:picLocks noChangeAspect="1" noChangeArrowheads="1"/>
            </p:cNvPicPr>
            <p:nvPr/>
          </p:nvPicPr>
          <p:blipFill>
            <a:blip r:embed="rId4" cstate="print"/>
            <a:srcRect/>
            <a:stretch>
              <a:fillRect/>
            </a:stretch>
          </p:blipFill>
          <p:spPr bwMode="auto">
            <a:xfrm>
              <a:off x="3923" y="1215"/>
              <a:ext cx="1384" cy="233"/>
            </a:xfrm>
            <a:prstGeom prst="rect">
              <a:avLst/>
            </a:prstGeom>
            <a:noFill/>
            <a:ln w="9525">
              <a:noFill/>
              <a:miter lim="800000"/>
              <a:headEnd/>
              <a:tailEnd/>
            </a:ln>
          </p:spPr>
        </p:pic>
        <p:pic>
          <p:nvPicPr>
            <p:cNvPr id="8" name="Picture 25" descr="logo_grtgaz"/>
            <p:cNvPicPr>
              <a:picLocks noChangeAspect="1" noChangeArrowheads="1"/>
            </p:cNvPicPr>
            <p:nvPr/>
          </p:nvPicPr>
          <p:blipFill>
            <a:blip r:embed="rId5" cstate="print"/>
            <a:srcRect/>
            <a:stretch>
              <a:fillRect/>
            </a:stretch>
          </p:blipFill>
          <p:spPr bwMode="auto">
            <a:xfrm>
              <a:off x="1464" y="1183"/>
              <a:ext cx="680" cy="298"/>
            </a:xfrm>
            <a:prstGeom prst="rect">
              <a:avLst/>
            </a:prstGeom>
            <a:noFill/>
            <a:ln w="9525">
              <a:noFill/>
              <a:miter lim="800000"/>
              <a:headEnd/>
              <a:tailEnd/>
            </a:ln>
          </p:spPr>
        </p:pic>
      </p:grpSp>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0063" y="519113"/>
            <a:ext cx="2082800" cy="546893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0075" y="519113"/>
            <a:ext cx="6097588" cy="54689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0075" y="239713"/>
            <a:ext cx="8332788" cy="5748337"/>
          </a:xfrm>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42910" y="571480"/>
            <a:ext cx="8332788" cy="365125"/>
          </a:xfr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0075" y="1219200"/>
            <a:ext cx="40894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41875" y="1219200"/>
            <a:ext cx="4090988"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0075" y="836613"/>
            <a:ext cx="8332788" cy="5151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7" name="Line 5"/>
          <p:cNvSpPr>
            <a:spLocks noChangeShapeType="1"/>
          </p:cNvSpPr>
          <p:nvPr/>
        </p:nvSpPr>
        <p:spPr bwMode="auto">
          <a:xfrm flipV="1">
            <a:off x="323850" y="6165850"/>
            <a:ext cx="8591550" cy="0"/>
          </a:xfrm>
          <a:prstGeom prst="line">
            <a:avLst/>
          </a:prstGeom>
          <a:noFill/>
          <a:ln w="19050">
            <a:solidFill>
              <a:schemeClr val="bg1"/>
            </a:solidFill>
            <a:round/>
            <a:headEnd type="none" w="sm" len="sm"/>
            <a:tailEnd type="none" w="sm" len="sm"/>
          </a:ln>
        </p:spPr>
        <p:txBody>
          <a:bodyPr wrap="none" anchor="ctr"/>
          <a:lstStyle/>
          <a:p>
            <a:endParaRPr lang="fr-FR"/>
          </a:p>
        </p:txBody>
      </p:sp>
      <p:sp>
        <p:nvSpPr>
          <p:cNvPr id="1028" name="Rectangle 7"/>
          <p:cNvSpPr>
            <a:spLocks noChangeArrowheads="1"/>
          </p:cNvSpPr>
          <p:nvPr/>
        </p:nvSpPr>
        <p:spPr bwMode="auto">
          <a:xfrm>
            <a:off x="8604250" y="6359525"/>
            <a:ext cx="444500" cy="284163"/>
          </a:xfrm>
          <a:prstGeom prst="rect">
            <a:avLst/>
          </a:prstGeom>
          <a:noFill/>
          <a:ln w="9525">
            <a:noFill/>
            <a:miter lim="800000"/>
            <a:headEnd/>
            <a:tailEnd/>
          </a:ln>
        </p:spPr>
        <p:txBody>
          <a:bodyPr wrap="none" lIns="0" tIns="0" rIns="0" bIns="0" anchor="ctr"/>
          <a:lstStyle/>
          <a:p>
            <a:pPr algn="ctr" eaLnBrk="0" hangingPunct="0"/>
            <a:fld id="{6E22AD9E-25A6-4D10-8B26-F569A1FCF0B3}" type="slidenum">
              <a:rPr lang="de-AT" sz="1100" b="0"/>
              <a:pPr algn="ctr" eaLnBrk="0" hangingPunct="0"/>
              <a:t>‹Nº›</a:t>
            </a:fld>
            <a:r>
              <a:rPr lang="de-AT" sz="1100" b="0">
                <a:latin typeface="Times New Roman" pitchFamily="18" charset="0"/>
              </a:rPr>
              <a:t> </a:t>
            </a:r>
          </a:p>
        </p:txBody>
      </p:sp>
      <p:sp>
        <p:nvSpPr>
          <p:cNvPr id="1029" name="Rectangle 2"/>
          <p:cNvSpPr>
            <a:spLocks noGrp="1" noChangeArrowheads="1"/>
          </p:cNvSpPr>
          <p:nvPr>
            <p:ph type="title"/>
          </p:nvPr>
        </p:nvSpPr>
        <p:spPr bwMode="auto">
          <a:xfrm>
            <a:off x="600075" y="239713"/>
            <a:ext cx="83327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Title text</a:t>
            </a:r>
          </a:p>
        </p:txBody>
      </p:sp>
      <p:sp>
        <p:nvSpPr>
          <p:cNvPr id="1030" name="Line 4"/>
          <p:cNvSpPr>
            <a:spLocks noChangeShapeType="1"/>
          </p:cNvSpPr>
          <p:nvPr userDrawn="1"/>
        </p:nvSpPr>
        <p:spPr bwMode="auto">
          <a:xfrm>
            <a:off x="600075" y="692150"/>
            <a:ext cx="8315325" cy="0"/>
          </a:xfrm>
          <a:prstGeom prst="line">
            <a:avLst/>
          </a:prstGeom>
          <a:noFill/>
          <a:ln w="19050">
            <a:solidFill>
              <a:schemeClr val="bg1"/>
            </a:solidFill>
            <a:round/>
            <a:headEnd type="none" w="sm" len="sm"/>
            <a:tailEnd type="none" w="sm" len="sm"/>
          </a:ln>
        </p:spPr>
        <p:txBody>
          <a:bodyPr wrap="none" anchor="ctr"/>
          <a:lstStyle/>
          <a:p>
            <a:endParaRPr lang="fr-FR"/>
          </a:p>
        </p:txBody>
      </p:sp>
      <p:pic>
        <p:nvPicPr>
          <p:cNvPr id="1031" name="Picture 11" descr="REN"/>
          <p:cNvPicPr>
            <a:picLocks noChangeAspect="1" noChangeArrowheads="1"/>
          </p:cNvPicPr>
          <p:nvPr userDrawn="1"/>
        </p:nvPicPr>
        <p:blipFill>
          <a:blip r:embed="rId14" cstate="print"/>
          <a:srcRect/>
          <a:stretch>
            <a:fillRect/>
          </a:stretch>
        </p:blipFill>
        <p:spPr bwMode="auto">
          <a:xfrm>
            <a:off x="4149725" y="6318250"/>
            <a:ext cx="954088" cy="325438"/>
          </a:xfrm>
          <a:prstGeom prst="rect">
            <a:avLst/>
          </a:prstGeom>
          <a:noFill/>
          <a:ln w="9525">
            <a:noFill/>
            <a:miter lim="800000"/>
            <a:headEnd/>
            <a:tailEnd/>
          </a:ln>
        </p:spPr>
      </p:pic>
      <p:pic>
        <p:nvPicPr>
          <p:cNvPr id="1032" name="Picture 22" descr="CABI8VBP"/>
          <p:cNvPicPr>
            <a:picLocks noChangeAspect="1" noChangeArrowheads="1"/>
          </p:cNvPicPr>
          <p:nvPr userDrawn="1"/>
        </p:nvPicPr>
        <p:blipFill>
          <a:blip r:embed="rId15" cstate="print"/>
          <a:srcRect/>
          <a:stretch>
            <a:fillRect/>
          </a:stretch>
        </p:blipFill>
        <p:spPr bwMode="auto">
          <a:xfrm>
            <a:off x="323850" y="6197600"/>
            <a:ext cx="727075" cy="566738"/>
          </a:xfrm>
          <a:prstGeom prst="rect">
            <a:avLst/>
          </a:prstGeom>
          <a:noFill/>
          <a:ln w="9525">
            <a:noFill/>
            <a:miter lim="800000"/>
            <a:headEnd/>
            <a:tailEnd/>
          </a:ln>
        </p:spPr>
      </p:pic>
      <p:pic>
        <p:nvPicPr>
          <p:cNvPr id="1033" name="Picture 23" descr="courbe_et_logo_2_-_format_horizontal_copie"/>
          <p:cNvPicPr>
            <a:picLocks noChangeAspect="1" noChangeArrowheads="1"/>
          </p:cNvPicPr>
          <p:nvPr userDrawn="1"/>
        </p:nvPicPr>
        <p:blipFill>
          <a:blip r:embed="rId16" cstate="print"/>
          <a:srcRect/>
          <a:stretch>
            <a:fillRect/>
          </a:stretch>
        </p:blipFill>
        <p:spPr bwMode="auto">
          <a:xfrm>
            <a:off x="6227763" y="6332538"/>
            <a:ext cx="1765300" cy="296862"/>
          </a:xfrm>
          <a:prstGeom prst="rect">
            <a:avLst/>
          </a:prstGeom>
          <a:noFill/>
          <a:ln w="9525">
            <a:noFill/>
            <a:miter lim="800000"/>
            <a:headEnd/>
            <a:tailEnd/>
          </a:ln>
        </p:spPr>
      </p:pic>
      <p:pic>
        <p:nvPicPr>
          <p:cNvPr id="1034" name="Picture 25" descr="logo_grtgaz"/>
          <p:cNvPicPr>
            <a:picLocks noChangeAspect="1" noChangeArrowheads="1"/>
          </p:cNvPicPr>
          <p:nvPr userDrawn="1"/>
        </p:nvPicPr>
        <p:blipFill>
          <a:blip r:embed="rId17" cstate="print"/>
          <a:srcRect/>
          <a:stretch>
            <a:fillRect/>
          </a:stretch>
        </p:blipFill>
        <p:spPr bwMode="auto">
          <a:xfrm>
            <a:off x="2174875" y="6294438"/>
            <a:ext cx="852488" cy="374650"/>
          </a:xfrm>
          <a:prstGeom prst="rect">
            <a:avLst/>
          </a:prstGeom>
          <a:noFill/>
          <a:ln w="9525">
            <a:noFill/>
            <a:miter lim="800000"/>
            <a:headEnd/>
            <a:tailEnd/>
          </a:ln>
        </p:spPr>
      </p:pic>
      <p:sp>
        <p:nvSpPr>
          <p:cNvPr id="12" name="Rectangle 11"/>
          <p:cNvSpPr/>
          <p:nvPr userDrawn="1"/>
        </p:nvSpPr>
        <p:spPr>
          <a:xfrm rot="19423401">
            <a:off x="265987" y="2344645"/>
            <a:ext cx="8224589" cy="1569660"/>
          </a:xfrm>
          <a:prstGeom prst="rect">
            <a:avLst/>
          </a:prstGeom>
          <a:noFill/>
        </p:spPr>
        <p:txBody>
          <a:bodyPr>
            <a:spAutoFit/>
          </a:bodyPr>
          <a:lstStyle/>
          <a:p>
            <a:pPr algn="ctr">
              <a:defRPr/>
            </a:pPr>
            <a:r>
              <a:rPr lang="fr-FR" sz="9600" spc="100" dirty="0">
                <a:ln w="18000">
                  <a:noFill/>
                  <a:prstDash val="solid"/>
                </a:ln>
                <a:solidFill>
                  <a:srgbClr val="C00000">
                    <a:alpha val="13000"/>
                  </a:srgbClr>
                </a:solidFill>
                <a:effectLst>
                  <a:outerShdw blurRad="25000" dist="20000" dir="16020000" algn="tl">
                    <a:schemeClr val="accent1">
                      <a:satMod val="200000"/>
                      <a:shade val="1000"/>
                      <a:alpha val="60000"/>
                    </a:schemeClr>
                  </a:outerShdw>
                </a:effectLst>
              </a:rPr>
              <a:t>DRAFT</a:t>
            </a:r>
          </a:p>
        </p:txBody>
      </p:sp>
    </p:spTree>
  </p:cSld>
  <p:clrMap bg1="dk2" tx1="lt1" bg2="dk1" tx2="lt2" accent1="accent1" accent2="accent2" accent3="accent3" accent4="accent4" accent5="accent5" accent6="accent6" hlink="hlink" folHlink="folHlink"/>
  <p:sldLayoutIdLst>
    <p:sldLayoutId id="2147483805"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ransition/>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buChar char="•"/>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971550" y="2828925"/>
            <a:ext cx="7200900" cy="1147763"/>
          </a:xfrm>
          <a:prstGeom prst="rect">
            <a:avLst/>
          </a:prstGeom>
          <a:noFill/>
          <a:ln w="9525">
            <a:noFill/>
            <a:miter lim="800000"/>
            <a:headEnd/>
            <a:tailEnd/>
          </a:ln>
        </p:spPr>
        <p:txBody>
          <a:bodyPr anchor="ctr"/>
          <a:lstStyle/>
          <a:p>
            <a:pPr algn="ctr" defTabSz="571500" eaLnBrk="0" hangingPunct="0">
              <a:lnSpc>
                <a:spcPct val="120000"/>
              </a:lnSpc>
            </a:pPr>
            <a:r>
              <a:rPr lang="en-GB" sz="3000"/>
              <a:t>Draft CMP ROADMAP</a:t>
            </a:r>
          </a:p>
          <a:p>
            <a:pPr algn="ctr" defTabSz="571500" eaLnBrk="0" hangingPunct="0">
              <a:lnSpc>
                <a:spcPct val="120000"/>
              </a:lnSpc>
            </a:pPr>
            <a:r>
              <a:rPr lang="en-GB" sz="3000">
                <a:solidFill>
                  <a:schemeClr val="tx2"/>
                </a:solidFill>
              </a:rPr>
              <a:t>19 SG meeting</a:t>
            </a:r>
          </a:p>
        </p:txBody>
      </p:sp>
      <p:sp>
        <p:nvSpPr>
          <p:cNvPr id="3075" name="Line 18"/>
          <p:cNvSpPr>
            <a:spLocks noChangeShapeType="1"/>
          </p:cNvSpPr>
          <p:nvPr/>
        </p:nvSpPr>
        <p:spPr bwMode="auto">
          <a:xfrm>
            <a:off x="1116013" y="2492375"/>
            <a:ext cx="6985000" cy="0"/>
          </a:xfrm>
          <a:prstGeom prst="line">
            <a:avLst/>
          </a:prstGeom>
          <a:noFill/>
          <a:ln w="19050">
            <a:solidFill>
              <a:schemeClr val="bg1"/>
            </a:solidFill>
            <a:round/>
            <a:headEnd/>
            <a:tailEnd/>
          </a:ln>
        </p:spPr>
        <p:txBody>
          <a:bodyPr lIns="0" tIns="0" rIns="0" bIns="0"/>
          <a:lstStyle/>
          <a:p>
            <a:endParaRPr lang="fr-FR"/>
          </a:p>
        </p:txBody>
      </p:sp>
      <p:sp>
        <p:nvSpPr>
          <p:cNvPr id="3076" name="Line 20"/>
          <p:cNvSpPr>
            <a:spLocks noChangeShapeType="1"/>
          </p:cNvSpPr>
          <p:nvPr/>
        </p:nvSpPr>
        <p:spPr bwMode="auto">
          <a:xfrm>
            <a:off x="1116013" y="4365625"/>
            <a:ext cx="6985000" cy="0"/>
          </a:xfrm>
          <a:prstGeom prst="line">
            <a:avLst/>
          </a:prstGeom>
          <a:noFill/>
          <a:ln w="19050">
            <a:solidFill>
              <a:schemeClr val="bg1"/>
            </a:solidFill>
            <a:round/>
            <a:headEnd/>
            <a:tailEnd/>
          </a:ln>
        </p:spPr>
        <p:txBody>
          <a:bodyPr lIns="0" tIns="0" rIns="0" bIns="0"/>
          <a:lstStyle/>
          <a:p>
            <a:endParaRPr lang="fr-FR"/>
          </a:p>
        </p:txBody>
      </p:sp>
      <p:sp>
        <p:nvSpPr>
          <p:cNvPr id="3077" name="Rectangle 5"/>
          <p:cNvSpPr>
            <a:spLocks noChangeArrowheads="1"/>
          </p:cNvSpPr>
          <p:nvPr/>
        </p:nvSpPr>
        <p:spPr bwMode="auto">
          <a:xfrm>
            <a:off x="838200" y="5734050"/>
            <a:ext cx="7405688" cy="733425"/>
          </a:xfrm>
          <a:prstGeom prst="rect">
            <a:avLst/>
          </a:prstGeom>
          <a:noFill/>
          <a:ln w="9525">
            <a:noFill/>
            <a:miter lim="800000"/>
            <a:headEnd/>
            <a:tailEnd/>
          </a:ln>
        </p:spPr>
        <p:txBody>
          <a:bodyPr lIns="0" tIns="0" rIns="0" bIns="0"/>
          <a:lstStyle/>
          <a:p>
            <a:pPr algn="ctr" defTabSz="571500" eaLnBrk="0" hangingPunct="0">
              <a:lnSpc>
                <a:spcPct val="90000"/>
              </a:lnSpc>
              <a:spcBef>
                <a:spcPct val="50000"/>
              </a:spcBef>
              <a:buClr>
                <a:schemeClr val="tx2"/>
              </a:buClr>
              <a:buSzPct val="120000"/>
              <a:buFont typeface="Arial" charset="0"/>
              <a:buNone/>
            </a:pPr>
            <a:endParaRPr lang="en-GB" sz="2000"/>
          </a:p>
          <a:p>
            <a:pPr algn="ctr" defTabSz="571500" eaLnBrk="0" hangingPunct="0">
              <a:lnSpc>
                <a:spcPct val="90000"/>
              </a:lnSpc>
              <a:spcBef>
                <a:spcPct val="50000"/>
              </a:spcBef>
              <a:buClr>
                <a:schemeClr val="tx2"/>
              </a:buClr>
              <a:buSzPct val="120000"/>
              <a:buFont typeface="Arial" charset="0"/>
              <a:buNone/>
            </a:pPr>
            <a:r>
              <a:rPr lang="en-GB" sz="2000"/>
              <a:t>30</a:t>
            </a:r>
            <a:r>
              <a:rPr lang="en-GB" sz="2000" baseline="30000"/>
              <a:t>th</a:t>
            </a:r>
            <a:r>
              <a:rPr lang="en-GB" sz="2000"/>
              <a:t> April 2013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a:t>Background</a:t>
            </a:r>
          </a:p>
        </p:txBody>
      </p:sp>
      <p:sp>
        <p:nvSpPr>
          <p:cNvPr id="9219"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LT UIOLI is under application in France since 2007 and in Spain since 2003. No LT UIOLI mechanism is in force in Portugal, since no long-term capacity products are available to the market.</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TSOs acknowledge that </a:t>
            </a:r>
            <a:r>
              <a:rPr lang="en-US" b="0" dirty="0" err="1"/>
              <a:t>harmonisation</a:t>
            </a:r>
            <a:r>
              <a:rPr lang="en-US" b="0" dirty="0"/>
              <a:t> within the region is needed to adapt the rules under application to the CAM NC.</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TSOs propose to start the analysis of the capacity </a:t>
            </a:r>
            <a:r>
              <a:rPr lang="en-US" b="0" dirty="0" err="1"/>
              <a:t>utilisation</a:t>
            </a:r>
            <a:r>
              <a:rPr lang="en-US" b="0" dirty="0"/>
              <a:t> by 2015, once the CAM NC is already implemented within the region.</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For the interim period, before the start of CAM auctions, TSOs will continue with current arrangements</a:t>
            </a:r>
            <a:r>
              <a:rPr lang="en-US" b="0" dirty="0" smtClean="0"/>
              <a:t>.</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smtClean="0"/>
              <a:t>The following proposition is to be considered for IPs where CAM auctions are in place</a:t>
            </a:r>
            <a:endParaRPr 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a:t>Application of the procedure</a:t>
            </a:r>
          </a:p>
        </p:txBody>
      </p:sp>
      <p:sp>
        <p:nvSpPr>
          <p:cNvPr id="10243"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According article 1 of the LT UIOLI procedure, </a:t>
            </a:r>
            <a:r>
              <a:rPr lang="en-US" b="0" i="1" dirty="0"/>
              <a:t>NRAs shall require TSOs to partially or fully withdraw systematically </a:t>
            </a:r>
            <a:r>
              <a:rPr lang="en-US" b="0" i="1" dirty="0" err="1"/>
              <a:t>underutilised</a:t>
            </a:r>
            <a:r>
              <a:rPr lang="en-US" b="0" i="1" dirty="0"/>
              <a:t> contracted capacity on an interconnection point by a network user where that user has not sold or offered under reasonable conditions its unused capacity and where other network users request firm capacity</a:t>
            </a:r>
            <a:r>
              <a:rPr lang="en-US" b="0" dirty="0"/>
              <a:t>.</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Thus, the ultimate responsibility to withdraw the capacity lies in the NRAs. For this purpose, TSOs will provide NRAs with all the data necessary for the application of the LT UIOLI, this information shall include at least: the </a:t>
            </a:r>
            <a:r>
              <a:rPr lang="en-US" b="0" dirty="0" err="1"/>
              <a:t>utilisation</a:t>
            </a:r>
            <a:r>
              <a:rPr lang="en-US" b="0" dirty="0"/>
              <a:t> of capacity contracts, </a:t>
            </a:r>
            <a:r>
              <a:rPr lang="en-US" b="0" dirty="0" smtClean="0"/>
              <a:t>a proposition for the </a:t>
            </a:r>
            <a:r>
              <a:rPr lang="en-US" b="0" dirty="0"/>
              <a:t>potential capacity to be withdrawn to each network user, network users justification for not using the capacity and </a:t>
            </a:r>
            <a:r>
              <a:rPr lang="en-US" b="0" dirty="0" smtClean="0"/>
              <a:t>a proposition for the </a:t>
            </a:r>
            <a:r>
              <a:rPr lang="en-US" b="0" dirty="0"/>
              <a:t>amount of capacity to be reoffered. </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Once NRAs have </a:t>
            </a:r>
            <a:r>
              <a:rPr lang="en-US" b="0" dirty="0" smtClean="0"/>
              <a:t>received all </a:t>
            </a:r>
            <a:r>
              <a:rPr lang="en-US" b="0" dirty="0"/>
              <a:t>the information they shall communicate TSOs the final capacities to be withdrawn and reoffered.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When will be the LT UIOLI triggered (I)</a:t>
            </a:r>
            <a:endParaRPr lang="en-GB" sz="2800"/>
          </a:p>
        </p:txBody>
      </p:sp>
      <p:sp>
        <p:nvSpPr>
          <p:cNvPr id="11267"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a:t>The LT UIOLI will be triggered, if two conditions are met:</a:t>
            </a:r>
          </a:p>
          <a:p>
            <a:pPr marL="800100" lvl="1" indent="-342900" algn="just" defTabSz="336550" eaLnBrk="0" hangingPunct="0">
              <a:spcBef>
                <a:spcPts val="600"/>
              </a:spcBef>
              <a:spcAft>
                <a:spcPts val="600"/>
              </a:spcAft>
              <a:buClr>
                <a:schemeClr val="tx2"/>
              </a:buClr>
              <a:buFont typeface="Arial" charset="0"/>
              <a:buAutoNum type="arabicPeriod"/>
              <a:tabLst>
                <a:tab pos="266700" algn="l"/>
                <a:tab pos="542925" algn="l"/>
              </a:tabLst>
            </a:pPr>
            <a:r>
              <a:rPr lang="en-US" b="0"/>
              <a:t>the capacity demanded at the reserve price (P</a:t>
            </a:r>
            <a:r>
              <a:rPr lang="en-US" b="0" baseline="-25000"/>
              <a:t>0</a:t>
            </a:r>
            <a:r>
              <a:rPr lang="en-US" b="0"/>
              <a:t>) for the yearly standard capacity product Y   is higher than the capacity offered at the reserve price step (P</a:t>
            </a:r>
            <a:r>
              <a:rPr lang="en-US" b="0" baseline="-25000"/>
              <a:t>0</a:t>
            </a:r>
            <a:r>
              <a:rPr lang="en-US" b="0"/>
              <a:t>) or all the technical capacity reserved for long-term contracts is already contracted.</a:t>
            </a:r>
          </a:p>
          <a:p>
            <a:pPr marL="800100" lvl="1" indent="-342900" algn="just" defTabSz="336550" eaLnBrk="0" hangingPunct="0">
              <a:spcBef>
                <a:spcPts val="600"/>
              </a:spcBef>
              <a:spcAft>
                <a:spcPts val="600"/>
              </a:spcAft>
              <a:buClr>
                <a:schemeClr val="tx2"/>
              </a:buClr>
              <a:buFont typeface="Arial" charset="0"/>
              <a:buAutoNum type="arabicPeriod"/>
              <a:tabLst>
                <a:tab pos="266700" algn="l"/>
                <a:tab pos="542925" algn="l"/>
              </a:tabLst>
            </a:pPr>
            <a:r>
              <a:rPr lang="en-US" b="0"/>
              <a:t>the total capacity allocated under long-term contracts shall be at least 80% of the technical capacity reserved for long-term contracts.</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a:t>If the annual yearly capacity auction does not take place due to the lack of available capacity, then the LT UIOLI procedure will be automatically triggered. Under this circumstance the capacity to be released shall not be limited and all the systematically underutilised capacity will be reoffered to the market.</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a:t>The total amount of capacity to be released will be limited to the demand exceeding the offer at the reserve price in the annual yearly capacity auction for year Y.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When will be the LT UIOLI triggered (II)</a:t>
            </a:r>
            <a:endParaRPr lang="en-GB" sz="2800"/>
          </a:p>
        </p:txBody>
      </p:sp>
      <p:sp>
        <p:nvSpPr>
          <p:cNvPr id="12291"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Contracted capacity shall be considered to be systematically </a:t>
            </a:r>
            <a:r>
              <a:rPr lang="en-US" b="0" dirty="0" err="1"/>
              <a:t>underutilised</a:t>
            </a:r>
            <a:r>
              <a:rPr lang="en-US" b="0" dirty="0"/>
              <a:t> in particular if:</a:t>
            </a:r>
          </a:p>
          <a:p>
            <a:pPr marL="800100" lvl="1" indent="-342900" algn="just" defTabSz="336550" eaLnBrk="0" hangingPunct="0">
              <a:spcBef>
                <a:spcPts val="600"/>
              </a:spcBef>
              <a:spcAft>
                <a:spcPts val="600"/>
              </a:spcAft>
              <a:buClr>
                <a:schemeClr val="tx2"/>
              </a:buClr>
              <a:buFont typeface="Arial" charset="0"/>
              <a:buAutoNum type="alphaLcParenR"/>
              <a:tabLst>
                <a:tab pos="266700" algn="l"/>
                <a:tab pos="542925" algn="l"/>
              </a:tabLst>
            </a:pPr>
            <a:r>
              <a:rPr lang="en-US" b="0" dirty="0"/>
              <a:t>the network user uses  less than on average 80% of its long-term contracted capacity both from 1 April Y-1 until 30 September Y-1, and from 1 October Y-1 until 31 March Y, and for which no proper justification could be provided; or</a:t>
            </a:r>
          </a:p>
          <a:p>
            <a:pPr marL="800100" lvl="1" indent="-342900" algn="just" defTabSz="336550" eaLnBrk="0" hangingPunct="0">
              <a:spcBef>
                <a:spcPts val="600"/>
              </a:spcBef>
              <a:spcAft>
                <a:spcPts val="600"/>
              </a:spcAft>
              <a:buClr>
                <a:schemeClr val="tx2"/>
              </a:buClr>
              <a:buFont typeface="Arial" charset="0"/>
              <a:buAutoNum type="alphaLcParenR"/>
              <a:tabLst>
                <a:tab pos="266700" algn="l"/>
                <a:tab pos="542925" algn="l"/>
              </a:tabLst>
            </a:pPr>
            <a:r>
              <a:rPr lang="en-US" b="0" dirty="0"/>
              <a:t>the network user systematically nominates close to 100% of its contracted capacity and </a:t>
            </a:r>
            <a:r>
              <a:rPr lang="en-US" b="0" dirty="0" err="1"/>
              <a:t>renominates</a:t>
            </a:r>
            <a:r>
              <a:rPr lang="en-US" b="0" dirty="0"/>
              <a:t> downwards with view to circumventing the firm day-ahead UIOLI mechanism included in Regulation. </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To calculate the rate of </a:t>
            </a:r>
            <a:r>
              <a:rPr lang="en-US" b="0" dirty="0" err="1"/>
              <a:t>utilisation</a:t>
            </a:r>
            <a:r>
              <a:rPr lang="en-US" b="0" dirty="0"/>
              <a:t> of contracted capacity, it will be taken into account the last nomination/</a:t>
            </a:r>
            <a:r>
              <a:rPr lang="en-US" b="0" dirty="0" err="1"/>
              <a:t>renomination</a:t>
            </a:r>
            <a:r>
              <a:rPr lang="en-US" b="0" dirty="0"/>
              <a:t> sent by the network user to the TSOs.</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In case of systematically </a:t>
            </a:r>
            <a:r>
              <a:rPr lang="en-US" b="0" dirty="0" err="1"/>
              <a:t>underutilisation</a:t>
            </a:r>
            <a:r>
              <a:rPr lang="en-US" b="0" dirty="0"/>
              <a:t> of contracted capacity, the network user might lose its contracted capacity for the period from 1 October Y to 30 September Y+1.</a:t>
            </a:r>
            <a:endParaRPr lang="en-US" b="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When will be the LT UIOLI triggered (III)</a:t>
            </a:r>
            <a:endParaRPr lang="en-GB" sz="2800"/>
          </a:p>
        </p:txBody>
      </p:sp>
      <p:sp>
        <p:nvSpPr>
          <p:cNvPr id="13315"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For each network user two different types of contracted capacity will subject to the LT UIOLI procedure:</a:t>
            </a:r>
          </a:p>
          <a:p>
            <a:pPr marL="7239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Contracted capacity before the implementation of the NC on CAM with a duration of one year or more. </a:t>
            </a:r>
          </a:p>
          <a:p>
            <a:pPr marL="7239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Contracted capacity at the annual yearly capacity auctions after the implementation of the NC on CAM.</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For the purpose of the LT UIOLI procedure both capacities will be defined as Long-term Contracted Capacity.</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Only capacity related to Long-term Contracted Capacity will be subject to the LT UIOLI analysis and will be released.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Amount of capacity to be released (I)</a:t>
            </a:r>
            <a:endParaRPr lang="en-GB" sz="2800"/>
          </a:p>
        </p:txBody>
      </p:sp>
      <p:sp>
        <p:nvSpPr>
          <p:cNvPr id="33" name="Rectangle 3"/>
          <p:cNvSpPr>
            <a:spLocks noChangeArrowheads="1"/>
          </p:cNvSpPr>
          <p:nvPr/>
        </p:nvSpPr>
        <p:spPr bwMode="auto">
          <a:xfrm>
            <a:off x="611188" y="836613"/>
            <a:ext cx="82819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Long-term Contracted Capacity during the period from 1 April Y-1 until 31 March Y, divided in two semesters, will be </a:t>
            </a:r>
            <a:r>
              <a:rPr lang="en-US" b="0" dirty="0" err="1"/>
              <a:t>analysed</a:t>
            </a:r>
            <a:r>
              <a:rPr lang="en-US" b="0" dirty="0"/>
              <a:t>..</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For each network user two different percentages of systematic </a:t>
            </a:r>
            <a:r>
              <a:rPr lang="en-US" b="0" dirty="0" err="1"/>
              <a:t>underutilised</a:t>
            </a:r>
            <a:r>
              <a:rPr lang="en-US" b="0" dirty="0"/>
              <a:t> capacity shall be calculated: one for summer period, from 1 April Y-1 until 30 September Y-1, and another one for winter period, from 1 October Y-1 until 31 March Y. </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The Summer Percentage shall be calculated as the average of:</a:t>
            </a:r>
          </a:p>
          <a:p>
            <a:pPr marL="7239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daily Long-term Used Capacity from 1 April Y-1 until 30 September Y-1</a:t>
            </a:r>
          </a:p>
          <a:p>
            <a:pPr lvl="1" algn="just" defTabSz="336550" eaLnBrk="0" hangingPunct="0">
              <a:spcBef>
                <a:spcPts val="600"/>
              </a:spcBef>
              <a:spcAft>
                <a:spcPts val="600"/>
              </a:spcAft>
              <a:buClr>
                <a:schemeClr val="tx2"/>
              </a:buClr>
              <a:tabLst>
                <a:tab pos="266700" algn="l"/>
                <a:tab pos="542925" algn="l"/>
              </a:tabLst>
              <a:defRPr/>
            </a:pPr>
            <a:r>
              <a:rPr lang="en-US" b="0" dirty="0"/>
              <a:t>divided by</a:t>
            </a:r>
          </a:p>
          <a:p>
            <a:pPr marL="7239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daily Long-term Contracted Capacity from 1 April Y-1 to 30 September Y-1.</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The Winter Percentage shall be calculated as the average of:</a:t>
            </a:r>
          </a:p>
          <a:p>
            <a:pPr marL="7239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daily Long-term Used Capacity from 1 October Y-1 until 31 March Y, </a:t>
            </a:r>
          </a:p>
          <a:p>
            <a:pPr lvl="1" algn="just" defTabSz="336550" eaLnBrk="0" hangingPunct="0">
              <a:spcBef>
                <a:spcPts val="600"/>
              </a:spcBef>
              <a:spcAft>
                <a:spcPts val="600"/>
              </a:spcAft>
              <a:buClr>
                <a:schemeClr val="tx2"/>
              </a:buClr>
              <a:tabLst>
                <a:tab pos="266700" algn="l"/>
                <a:tab pos="542925" algn="l"/>
              </a:tabLst>
              <a:defRPr/>
            </a:pPr>
            <a:r>
              <a:rPr lang="en-US" b="0" dirty="0"/>
              <a:t>divided by</a:t>
            </a:r>
          </a:p>
          <a:p>
            <a:pPr marL="7239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daily Long-term Contracted Capacity from 1 October Y-1 until 31 March Y. </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defRPr/>
            </a:pPr>
            <a:r>
              <a:rPr lang="en-US" b="0" dirty="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Amount of capacity to be released (II)</a:t>
            </a:r>
            <a:endParaRPr lang="en-GB" sz="2800"/>
          </a:p>
        </p:txBody>
      </p:sp>
      <p:sp>
        <p:nvSpPr>
          <p:cNvPr id="15363"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Withdrawal might result in the network user losing </a:t>
            </a:r>
            <a:r>
              <a:rPr lang="en-US" b="0" dirty="0"/>
              <a:t>part or the whole of </a:t>
            </a:r>
            <a:r>
              <a:rPr lang="en-US" b="0" dirty="0" smtClean="0"/>
              <a:t>its </a:t>
            </a:r>
            <a:r>
              <a:rPr lang="en-US" b="0" dirty="0"/>
              <a:t>Long-term Contracted Capacity for year Y, from 1 October Y to 30 September Y+1.</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The potential contracted capacity to be withdrawn in summer period will be calculated as:</a:t>
            </a:r>
          </a:p>
          <a:p>
            <a:pPr lvl="1" algn="ctr" defTabSz="336550" eaLnBrk="0" hangingPunct="0">
              <a:spcBef>
                <a:spcPts val="600"/>
              </a:spcBef>
              <a:spcAft>
                <a:spcPts val="600"/>
              </a:spcAft>
              <a:buClr>
                <a:schemeClr val="tx2"/>
              </a:buClr>
              <a:tabLst>
                <a:tab pos="266700" algn="l"/>
                <a:tab pos="542925" algn="l"/>
              </a:tabLst>
            </a:pPr>
            <a:r>
              <a:rPr lang="en-US" dirty="0"/>
              <a:t>(1 - Summer Percentage) * Long-term Contracted Capacity from 1 April Y+1 to 30 September Y+1</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And, the potential capacity to be withdrawn in winter period will be calculated as:</a:t>
            </a:r>
          </a:p>
          <a:p>
            <a:pPr lvl="2" algn="ctr" defTabSz="336550" eaLnBrk="0" hangingPunct="0">
              <a:spcBef>
                <a:spcPts val="600"/>
              </a:spcBef>
              <a:spcAft>
                <a:spcPts val="600"/>
              </a:spcAft>
              <a:buClr>
                <a:schemeClr val="tx2"/>
              </a:buClr>
              <a:tabLst>
                <a:tab pos="266700" algn="l"/>
                <a:tab pos="542925" algn="l"/>
              </a:tabLst>
            </a:pPr>
            <a:r>
              <a:rPr lang="en-US" dirty="0"/>
              <a:t>(1 - Winter Percentage) * Long-term Contracted Capacity from 1 October Y to 31 March Y+1</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If a shipper has several Long-term Capacity Contracts from October Y to September Y+1, Long-term Contracted Capacity with the highest premium shall be first withdrawn.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Reoffered of released capacity</a:t>
            </a:r>
            <a:endParaRPr lang="en-GB" sz="2800"/>
          </a:p>
        </p:txBody>
      </p:sp>
      <p:sp>
        <p:nvSpPr>
          <p:cNvPr id="33" name="Rectangle 3"/>
          <p:cNvSpPr>
            <a:spLocks noChangeArrowheads="1"/>
          </p:cNvSpPr>
          <p:nvPr/>
        </p:nvSpPr>
        <p:spPr bwMode="auto">
          <a:xfrm>
            <a:off x="611188" y="836613"/>
            <a:ext cx="82819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The potential Long-term Contracted Capacity to be withdrawn will be again offered to the market in the annual quarterly capacity auctions.</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If the withdrawn Long-term Contracted Capacity is bundled then it will be reoffered in a bundled way, whereas if the withdrawn Long-term Contracted Capacity is unbundled, then TSOs will make their best efforts in order to offer it in a bundled way.</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Released capacity through the LT UIOLI procedure will only be allocated once all the available capacity and surrender capacity offered in the annual quarterly </a:t>
            </a:r>
            <a:r>
              <a:rPr lang="en-US" b="0" dirty="0" smtClean="0"/>
              <a:t>capacity auctions </a:t>
            </a:r>
            <a:r>
              <a:rPr lang="en-US" b="0" dirty="0"/>
              <a:t>has been exhausted.</a:t>
            </a:r>
          </a:p>
          <a:p>
            <a:pPr marL="266700" indent="-266700" algn="just" defTabSz="336550" eaLnBrk="0" hangingPunct="0">
              <a:spcBef>
                <a:spcPts val="600"/>
              </a:spcBef>
              <a:spcAft>
                <a:spcPts val="600"/>
              </a:spcAft>
              <a:buClr>
                <a:schemeClr val="tx2"/>
              </a:buClr>
              <a:tabLst>
                <a:tab pos="266700" algn="l"/>
                <a:tab pos="542925" algn="l"/>
              </a:tabLst>
            </a:pPr>
            <a:endParaRPr lang="en-US" b="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US" sz="2800"/>
              <a:t>Contractual obligations</a:t>
            </a:r>
            <a:endParaRPr lang="en-GB" sz="2800"/>
          </a:p>
        </p:txBody>
      </p:sp>
      <p:sp>
        <p:nvSpPr>
          <p:cNvPr id="17411" name="Rectangle 3"/>
          <p:cNvSpPr>
            <a:spLocks noChangeArrowheads="1"/>
          </p:cNvSpPr>
          <p:nvPr/>
        </p:nvSpPr>
        <p:spPr bwMode="auto">
          <a:xfrm>
            <a:off x="611188" y="836613"/>
            <a:ext cx="8281987" cy="136842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a:t>During the period between the annual yearly capacity auctions and the annual quarterly capacity auctions, network users will not be allowed to propose at the secondary market or through the surrender procedure capacity withdrawn following the LT UIOLI rules. If withdrawn capacity is not reallocated by the TSO after the annual quarterly capacity auctions, the network user will recover its rights under the capacity contract. </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a:t>If the clearing price of the reallocated capacity is lower than the clearing price of the capacity initially allocated, the initial holder of the capacity will retain its payment obligations for the difference of clearing prices.</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a:t>If the clearing price of the reallocated capacity is higher than the clearing price of the capacity initially allocated, the initial holder of the capacity will be released of all its rights and obligations under the capacity contract, including all payment obligations.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3"/>
          <p:cNvSpPr>
            <a:spLocks/>
          </p:cNvSpPr>
          <p:nvPr/>
        </p:nvSpPr>
        <p:spPr bwMode="auto">
          <a:xfrm>
            <a:off x="611188" y="2708275"/>
            <a:ext cx="7777162" cy="690563"/>
          </a:xfrm>
          <a:custGeom>
            <a:avLst/>
            <a:gdLst>
              <a:gd name="T0" fmla="*/ 2147483647 w 3638"/>
              <a:gd name="T1" fmla="*/ 0 h 227"/>
              <a:gd name="T2" fmla="*/ 2147483647 w 3638"/>
              <a:gd name="T3" fmla="*/ 2147483647 h 227"/>
              <a:gd name="T4" fmla="*/ 0 w 3638"/>
              <a:gd name="T5" fmla="*/ 2147483647 h 227"/>
              <a:gd name="T6" fmla="*/ 0 w 3638"/>
              <a:gd name="T7" fmla="*/ 2147483647 h 227"/>
              <a:gd name="T8" fmla="*/ 2147483647 w 3638"/>
              <a:gd name="T9" fmla="*/ 2147483647 h 227"/>
              <a:gd name="T10" fmla="*/ 2147483647 w 3638"/>
              <a:gd name="T11" fmla="*/ 2147483647 h 227"/>
              <a:gd name="T12" fmla="*/ 2147483647 w 3638"/>
              <a:gd name="T13" fmla="*/ 2147483647 h 227"/>
              <a:gd name="T14" fmla="*/ 2147483647 w 3638"/>
              <a:gd name="T15" fmla="*/ 0 h 227"/>
              <a:gd name="T16" fmla="*/ 0 60000 65536"/>
              <a:gd name="T17" fmla="*/ 0 60000 65536"/>
              <a:gd name="T18" fmla="*/ 0 60000 65536"/>
              <a:gd name="T19" fmla="*/ 0 60000 65536"/>
              <a:gd name="T20" fmla="*/ 0 60000 65536"/>
              <a:gd name="T21" fmla="*/ 0 60000 65536"/>
              <a:gd name="T22" fmla="*/ 0 60000 65536"/>
              <a:gd name="T23" fmla="*/ 0 60000 65536"/>
              <a:gd name="T24" fmla="*/ 0 w 3638"/>
              <a:gd name="T25" fmla="*/ 0 h 227"/>
              <a:gd name="T26" fmla="*/ 3638 w 3638"/>
              <a:gd name="T27" fmla="*/ 227 h 2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38" h="227">
                <a:moveTo>
                  <a:pt x="3513" y="0"/>
                </a:moveTo>
                <a:lnTo>
                  <a:pt x="3513" y="72"/>
                </a:lnTo>
                <a:lnTo>
                  <a:pt x="0" y="72"/>
                </a:lnTo>
                <a:lnTo>
                  <a:pt x="0" y="154"/>
                </a:lnTo>
                <a:lnTo>
                  <a:pt x="3513" y="154"/>
                </a:lnTo>
                <a:lnTo>
                  <a:pt x="3513" y="227"/>
                </a:lnTo>
                <a:lnTo>
                  <a:pt x="3638" y="113"/>
                </a:lnTo>
                <a:lnTo>
                  <a:pt x="3513" y="0"/>
                </a:lnTo>
                <a:close/>
              </a:path>
            </a:pathLst>
          </a:custGeom>
          <a:solidFill>
            <a:schemeClr val="bg1"/>
          </a:solidFill>
          <a:ln w="9525">
            <a:noFill/>
            <a:round/>
            <a:headEnd/>
            <a:tailEnd/>
          </a:ln>
        </p:spPr>
        <p:txBody>
          <a:bodyPr/>
          <a:lstStyle/>
          <a:p>
            <a:endParaRPr lang="fr-FR"/>
          </a:p>
        </p:txBody>
      </p:sp>
      <p:sp>
        <p:nvSpPr>
          <p:cNvPr id="18435" name="Line 4"/>
          <p:cNvSpPr>
            <a:spLocks noChangeShapeType="1"/>
          </p:cNvSpPr>
          <p:nvPr/>
        </p:nvSpPr>
        <p:spPr bwMode="auto">
          <a:xfrm>
            <a:off x="804863" y="2819400"/>
            <a:ext cx="0" cy="412750"/>
          </a:xfrm>
          <a:prstGeom prst="line">
            <a:avLst/>
          </a:prstGeom>
          <a:noFill/>
          <a:ln w="19050">
            <a:solidFill>
              <a:schemeClr val="accent1"/>
            </a:solidFill>
            <a:round/>
            <a:headEnd/>
            <a:tailEnd/>
          </a:ln>
        </p:spPr>
        <p:txBody>
          <a:bodyPr/>
          <a:lstStyle/>
          <a:p>
            <a:endParaRPr lang="fr-FR"/>
          </a:p>
        </p:txBody>
      </p:sp>
      <p:sp>
        <p:nvSpPr>
          <p:cNvPr id="18436" name="Line 6"/>
          <p:cNvSpPr>
            <a:spLocks noChangeShapeType="1"/>
          </p:cNvSpPr>
          <p:nvPr/>
        </p:nvSpPr>
        <p:spPr bwMode="auto">
          <a:xfrm>
            <a:off x="4164013" y="2870200"/>
            <a:ext cx="0" cy="412750"/>
          </a:xfrm>
          <a:prstGeom prst="line">
            <a:avLst/>
          </a:prstGeom>
          <a:noFill/>
          <a:ln w="19050">
            <a:solidFill>
              <a:schemeClr val="accent1"/>
            </a:solidFill>
            <a:round/>
            <a:headEnd/>
            <a:tailEnd/>
          </a:ln>
        </p:spPr>
        <p:txBody>
          <a:bodyPr/>
          <a:lstStyle/>
          <a:p>
            <a:endParaRPr lang="fr-FR"/>
          </a:p>
        </p:txBody>
      </p:sp>
      <p:sp>
        <p:nvSpPr>
          <p:cNvPr id="18437" name="Text Box 13"/>
          <p:cNvSpPr txBox="1">
            <a:spLocks noChangeArrowheads="1"/>
          </p:cNvSpPr>
          <p:nvPr/>
        </p:nvSpPr>
        <p:spPr bwMode="auto">
          <a:xfrm>
            <a:off x="3749675" y="1238250"/>
            <a:ext cx="1463675" cy="784225"/>
          </a:xfrm>
          <a:prstGeom prst="rect">
            <a:avLst/>
          </a:prstGeom>
          <a:noFill/>
          <a:ln w="19050" algn="ctr">
            <a:solidFill>
              <a:schemeClr val="bg1"/>
            </a:solidFill>
            <a:miter lim="800000"/>
            <a:headEnd/>
            <a:tailEnd/>
          </a:ln>
        </p:spPr>
        <p:txBody>
          <a:bodyPr>
            <a:spAutoFit/>
          </a:bodyPr>
          <a:lstStyle/>
          <a:p>
            <a:pPr>
              <a:spcBef>
                <a:spcPct val="50000"/>
              </a:spcBef>
            </a:pPr>
            <a:r>
              <a:rPr lang="en-US" sz="900"/>
              <a:t>2 weeks before the annual quarterly auctions start: </a:t>
            </a:r>
            <a:r>
              <a:rPr lang="en-US" sz="900" b="0"/>
              <a:t>TSOs shall notify the amount of capacity to be offered</a:t>
            </a:r>
          </a:p>
        </p:txBody>
      </p:sp>
      <p:sp>
        <p:nvSpPr>
          <p:cNvPr id="18438" name="Text Box 39"/>
          <p:cNvSpPr txBox="1">
            <a:spLocks noChangeArrowheads="1"/>
          </p:cNvSpPr>
          <p:nvPr/>
        </p:nvSpPr>
        <p:spPr bwMode="auto">
          <a:xfrm>
            <a:off x="1057275" y="4959350"/>
            <a:ext cx="1368425" cy="1062038"/>
          </a:xfrm>
          <a:prstGeom prst="rect">
            <a:avLst/>
          </a:prstGeom>
          <a:noFill/>
          <a:ln w="19050" algn="ctr">
            <a:solidFill>
              <a:schemeClr val="bg1"/>
            </a:solidFill>
            <a:miter lim="800000"/>
            <a:headEnd/>
            <a:tailEnd/>
          </a:ln>
        </p:spPr>
        <p:txBody>
          <a:bodyPr>
            <a:spAutoFit/>
          </a:bodyPr>
          <a:lstStyle/>
          <a:p>
            <a:pPr>
              <a:spcBef>
                <a:spcPct val="50000"/>
              </a:spcBef>
            </a:pPr>
            <a:r>
              <a:rPr lang="en-US" sz="900"/>
              <a:t>20 March: </a:t>
            </a:r>
            <a:r>
              <a:rPr lang="en-US" sz="900" b="0"/>
              <a:t>TSOs shall analyse the capacity demanded in the annual yearly capacity auctions at one particular point and direction</a:t>
            </a:r>
          </a:p>
        </p:txBody>
      </p:sp>
      <p:sp>
        <p:nvSpPr>
          <p:cNvPr id="18439" name="Line 50"/>
          <p:cNvSpPr>
            <a:spLocks noChangeShapeType="1"/>
          </p:cNvSpPr>
          <p:nvPr/>
        </p:nvSpPr>
        <p:spPr bwMode="auto">
          <a:xfrm>
            <a:off x="5845175" y="2835275"/>
            <a:ext cx="0" cy="412750"/>
          </a:xfrm>
          <a:prstGeom prst="line">
            <a:avLst/>
          </a:prstGeom>
          <a:noFill/>
          <a:ln w="19050">
            <a:solidFill>
              <a:schemeClr val="accent1"/>
            </a:solidFill>
            <a:round/>
            <a:headEnd/>
            <a:tailEnd/>
          </a:ln>
        </p:spPr>
        <p:txBody>
          <a:bodyPr/>
          <a:lstStyle/>
          <a:p>
            <a:endParaRPr lang="fr-FR"/>
          </a:p>
        </p:txBody>
      </p:sp>
      <p:sp>
        <p:nvSpPr>
          <p:cNvPr id="18440" name="Text Box 52"/>
          <p:cNvSpPr txBox="1">
            <a:spLocks noChangeArrowheads="1"/>
          </p:cNvSpPr>
          <p:nvPr/>
        </p:nvSpPr>
        <p:spPr bwMode="auto">
          <a:xfrm>
            <a:off x="2554288" y="4960938"/>
            <a:ext cx="1225550" cy="506412"/>
          </a:xfrm>
          <a:prstGeom prst="rect">
            <a:avLst/>
          </a:prstGeom>
          <a:noFill/>
          <a:ln w="19050" algn="ctr">
            <a:solidFill>
              <a:schemeClr val="bg1"/>
            </a:solidFill>
            <a:miter lim="800000"/>
            <a:headEnd/>
            <a:tailEnd/>
          </a:ln>
        </p:spPr>
        <p:txBody>
          <a:bodyPr>
            <a:spAutoFit/>
          </a:bodyPr>
          <a:lstStyle/>
          <a:p>
            <a:pPr>
              <a:spcBef>
                <a:spcPct val="50000"/>
              </a:spcBef>
            </a:pPr>
            <a:r>
              <a:rPr lang="en-US" sz="900"/>
              <a:t>10</a:t>
            </a:r>
            <a:r>
              <a:rPr lang="en-US" sz="900" baseline="30000"/>
              <a:t>th</a:t>
            </a:r>
            <a:r>
              <a:rPr lang="en-US" sz="900"/>
              <a:t> April</a:t>
            </a:r>
            <a:r>
              <a:rPr lang="en-US" sz="900" b="0"/>
              <a:t>: TSOs shall informed affected shippers</a:t>
            </a:r>
          </a:p>
        </p:txBody>
      </p:sp>
      <p:cxnSp>
        <p:nvCxnSpPr>
          <p:cNvPr id="18441" name="AutoShape 54"/>
          <p:cNvCxnSpPr>
            <a:cxnSpLocks noChangeShapeType="1"/>
            <a:endCxn id="18438" idx="0"/>
          </p:cNvCxnSpPr>
          <p:nvPr/>
        </p:nvCxnSpPr>
        <p:spPr bwMode="auto">
          <a:xfrm rot="5400000">
            <a:off x="916782" y="3937794"/>
            <a:ext cx="1846262" cy="196850"/>
          </a:xfrm>
          <a:prstGeom prst="bentConnector3">
            <a:avLst>
              <a:gd name="adj1" fmla="val 50000"/>
            </a:avLst>
          </a:prstGeom>
          <a:noFill/>
          <a:ln w="9525">
            <a:solidFill>
              <a:schemeClr val="bg1"/>
            </a:solidFill>
            <a:miter lim="800000"/>
            <a:headEnd/>
            <a:tailEnd type="triangle" w="med" len="med"/>
          </a:ln>
        </p:spPr>
      </p:cxnSp>
      <p:sp>
        <p:nvSpPr>
          <p:cNvPr id="36910" name="Oval 46"/>
          <p:cNvSpPr>
            <a:spLocks noChangeArrowheads="1"/>
          </p:cNvSpPr>
          <p:nvPr/>
        </p:nvSpPr>
        <p:spPr bwMode="auto">
          <a:xfrm rot="20346828">
            <a:off x="536575" y="4452938"/>
            <a:ext cx="1003300" cy="576262"/>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defRPr/>
            </a:pPr>
            <a:r>
              <a:rPr lang="en-US" sz="900" b="0" dirty="0">
                <a:solidFill>
                  <a:schemeClr val="tx1"/>
                </a:solidFill>
              </a:rPr>
              <a:t>TSOs to trigger the UIOLI procedure</a:t>
            </a:r>
          </a:p>
        </p:txBody>
      </p:sp>
      <p:cxnSp>
        <p:nvCxnSpPr>
          <p:cNvPr id="18443" name="AutoShape 60"/>
          <p:cNvCxnSpPr>
            <a:cxnSpLocks noChangeShapeType="1"/>
          </p:cNvCxnSpPr>
          <p:nvPr/>
        </p:nvCxnSpPr>
        <p:spPr bwMode="auto">
          <a:xfrm rot="16200000" flipV="1">
            <a:off x="4406107" y="2093119"/>
            <a:ext cx="1128712" cy="977900"/>
          </a:xfrm>
          <a:prstGeom prst="bentConnector3">
            <a:avLst>
              <a:gd name="adj1" fmla="val 50000"/>
            </a:avLst>
          </a:prstGeom>
          <a:noFill/>
          <a:ln w="9525">
            <a:solidFill>
              <a:schemeClr val="bg1"/>
            </a:solidFill>
            <a:miter lim="800000"/>
            <a:headEnd/>
            <a:tailEnd type="triangle" w="med" len="med"/>
          </a:ln>
        </p:spPr>
      </p:cxnSp>
      <p:sp>
        <p:nvSpPr>
          <p:cNvPr id="18444" name="Text Box 69"/>
          <p:cNvSpPr txBox="1">
            <a:spLocks noChangeArrowheads="1"/>
          </p:cNvSpPr>
          <p:nvPr/>
        </p:nvSpPr>
        <p:spPr bwMode="auto">
          <a:xfrm>
            <a:off x="6875463" y="1268413"/>
            <a:ext cx="1441450" cy="1062037"/>
          </a:xfrm>
          <a:prstGeom prst="rect">
            <a:avLst/>
          </a:prstGeom>
          <a:noFill/>
          <a:ln w="19050" algn="ctr">
            <a:solidFill>
              <a:schemeClr val="bg1"/>
            </a:solidFill>
            <a:miter lim="800000"/>
            <a:headEnd/>
            <a:tailEnd/>
          </a:ln>
        </p:spPr>
        <p:txBody>
          <a:bodyPr>
            <a:spAutoFit/>
          </a:bodyPr>
          <a:lstStyle/>
          <a:p>
            <a:pPr>
              <a:spcBef>
                <a:spcPct val="50000"/>
              </a:spcBef>
            </a:pPr>
            <a:r>
              <a:rPr lang="en-US" sz="900"/>
              <a:t>Once the annual quarterly capacity auction has finished</a:t>
            </a:r>
            <a:r>
              <a:rPr lang="en-US" sz="900" b="0"/>
              <a:t>: TSOs shall communicate shippers the final allocation and the capacity withdrawn</a:t>
            </a:r>
          </a:p>
        </p:txBody>
      </p:sp>
      <p:cxnSp>
        <p:nvCxnSpPr>
          <p:cNvPr id="18445" name="AutoShape 70"/>
          <p:cNvCxnSpPr>
            <a:cxnSpLocks noChangeShapeType="1"/>
          </p:cNvCxnSpPr>
          <p:nvPr/>
        </p:nvCxnSpPr>
        <p:spPr bwMode="auto">
          <a:xfrm flipV="1">
            <a:off x="6659563" y="2330450"/>
            <a:ext cx="720725" cy="695325"/>
          </a:xfrm>
          <a:prstGeom prst="bentConnector2">
            <a:avLst/>
          </a:prstGeom>
          <a:noFill/>
          <a:ln w="9525">
            <a:solidFill>
              <a:schemeClr val="bg1"/>
            </a:solidFill>
            <a:miter lim="800000"/>
            <a:headEnd/>
            <a:tailEnd type="triangle" w="med" len="med"/>
          </a:ln>
        </p:spPr>
      </p:cxnSp>
      <p:sp>
        <p:nvSpPr>
          <p:cNvPr id="18446"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a:t>Main deadlines</a:t>
            </a:r>
          </a:p>
        </p:txBody>
      </p:sp>
      <p:sp>
        <p:nvSpPr>
          <p:cNvPr id="36944" name="AutoShape 80"/>
          <p:cNvSpPr>
            <a:spLocks noChangeArrowheads="1"/>
          </p:cNvSpPr>
          <p:nvPr/>
        </p:nvSpPr>
        <p:spPr bwMode="auto">
          <a:xfrm>
            <a:off x="865188" y="1309688"/>
            <a:ext cx="1223962" cy="576262"/>
          </a:xfrm>
          <a:prstGeom prst="roundRect">
            <a:avLst>
              <a:gd name="adj" fmla="val 16667"/>
            </a:avLst>
          </a:prstGeom>
          <a:solidFill>
            <a:schemeClr val="folHlink"/>
          </a:solidFill>
          <a:ln w="9525" algn="ctr">
            <a:noFill/>
            <a:round/>
            <a:headEnd/>
            <a:tailEnd/>
          </a:ln>
          <a:effectLst>
            <a:prstShdw prst="shdw17" dist="17961" dir="2700000">
              <a:schemeClr val="folHlink">
                <a:gamma/>
                <a:shade val="60000"/>
                <a:invGamma/>
              </a:schemeClr>
            </a:prstShdw>
          </a:effectLst>
        </p:spPr>
        <p:txBody>
          <a:bodyPr anchor="ctr"/>
          <a:lstStyle/>
          <a:p>
            <a:pPr>
              <a:defRPr/>
            </a:pPr>
            <a:r>
              <a:rPr lang="en-US" sz="900" dirty="0">
                <a:solidFill>
                  <a:schemeClr val="tx1"/>
                </a:solidFill>
              </a:rPr>
              <a:t>1</a:t>
            </a:r>
            <a:r>
              <a:rPr lang="en-US" sz="900" baseline="30000" dirty="0">
                <a:solidFill>
                  <a:schemeClr val="tx1"/>
                </a:solidFill>
              </a:rPr>
              <a:t>st</a:t>
            </a:r>
            <a:r>
              <a:rPr lang="en-US" sz="900" dirty="0">
                <a:solidFill>
                  <a:schemeClr val="tx1"/>
                </a:solidFill>
              </a:rPr>
              <a:t> Monday of March: </a:t>
            </a:r>
            <a:r>
              <a:rPr lang="en-US" sz="900" b="0" dirty="0">
                <a:solidFill>
                  <a:schemeClr val="tx1"/>
                </a:solidFill>
              </a:rPr>
              <a:t>annual yearly capacity auctions</a:t>
            </a:r>
          </a:p>
        </p:txBody>
      </p:sp>
      <p:cxnSp>
        <p:nvCxnSpPr>
          <p:cNvPr id="18448" name="AutoShape 81"/>
          <p:cNvCxnSpPr>
            <a:cxnSpLocks noChangeShapeType="1"/>
            <a:stCxn id="18435" idx="0"/>
            <a:endCxn id="36944" idx="2"/>
          </p:cNvCxnSpPr>
          <p:nvPr/>
        </p:nvCxnSpPr>
        <p:spPr bwMode="auto">
          <a:xfrm rot="5400000" flipH="1" flipV="1">
            <a:off x="673894" y="2016919"/>
            <a:ext cx="933450" cy="671512"/>
          </a:xfrm>
          <a:prstGeom prst="bentConnector3">
            <a:avLst>
              <a:gd name="adj1" fmla="val 20051"/>
            </a:avLst>
          </a:prstGeom>
          <a:noFill/>
          <a:ln w="9525">
            <a:solidFill>
              <a:schemeClr val="bg1"/>
            </a:solidFill>
            <a:miter lim="800000"/>
            <a:headEnd/>
            <a:tailEnd type="triangle" w="med" len="med"/>
          </a:ln>
        </p:spPr>
      </p:cxnSp>
      <p:sp>
        <p:nvSpPr>
          <p:cNvPr id="18449" name="Line 5"/>
          <p:cNvSpPr>
            <a:spLocks noChangeShapeType="1"/>
          </p:cNvSpPr>
          <p:nvPr/>
        </p:nvSpPr>
        <p:spPr bwMode="auto">
          <a:xfrm>
            <a:off x="2484438" y="2830513"/>
            <a:ext cx="0" cy="412750"/>
          </a:xfrm>
          <a:prstGeom prst="line">
            <a:avLst/>
          </a:prstGeom>
          <a:noFill/>
          <a:ln w="19050">
            <a:solidFill>
              <a:schemeClr val="accent1"/>
            </a:solidFill>
            <a:round/>
            <a:headEnd/>
            <a:tailEnd/>
          </a:ln>
        </p:spPr>
        <p:txBody>
          <a:bodyPr/>
          <a:lstStyle/>
          <a:p>
            <a:endParaRPr lang="fr-FR"/>
          </a:p>
        </p:txBody>
      </p:sp>
      <p:sp>
        <p:nvSpPr>
          <p:cNvPr id="18450" name="Line 50"/>
          <p:cNvSpPr>
            <a:spLocks noChangeShapeType="1"/>
          </p:cNvSpPr>
          <p:nvPr/>
        </p:nvSpPr>
        <p:spPr bwMode="auto">
          <a:xfrm>
            <a:off x="7524750" y="2852738"/>
            <a:ext cx="0" cy="412750"/>
          </a:xfrm>
          <a:prstGeom prst="line">
            <a:avLst/>
          </a:prstGeom>
          <a:noFill/>
          <a:ln w="19050">
            <a:solidFill>
              <a:schemeClr val="accent1"/>
            </a:solidFill>
            <a:round/>
            <a:headEnd/>
            <a:tailEnd/>
          </a:ln>
        </p:spPr>
        <p:txBody>
          <a:bodyPr/>
          <a:lstStyle/>
          <a:p>
            <a:endParaRPr lang="fr-FR"/>
          </a:p>
        </p:txBody>
      </p:sp>
      <p:sp>
        <p:nvSpPr>
          <p:cNvPr id="18451" name="5 CuadroTexto"/>
          <p:cNvSpPr txBox="1">
            <a:spLocks noChangeArrowheads="1"/>
          </p:cNvSpPr>
          <p:nvPr/>
        </p:nvSpPr>
        <p:spPr bwMode="auto">
          <a:xfrm>
            <a:off x="468313" y="3282950"/>
            <a:ext cx="671512" cy="276225"/>
          </a:xfrm>
          <a:prstGeom prst="rect">
            <a:avLst/>
          </a:prstGeom>
          <a:noFill/>
          <a:ln w="9525">
            <a:noFill/>
            <a:miter lim="800000"/>
            <a:headEnd/>
            <a:tailEnd/>
          </a:ln>
        </p:spPr>
        <p:txBody>
          <a:bodyPr>
            <a:spAutoFit/>
          </a:bodyPr>
          <a:lstStyle/>
          <a:p>
            <a:pPr algn="ctr"/>
            <a:r>
              <a:rPr lang="es-ES_tradnl" sz="1200"/>
              <a:t>March</a:t>
            </a:r>
            <a:endParaRPr lang="es-ES" sz="1200"/>
          </a:p>
        </p:txBody>
      </p:sp>
      <p:sp>
        <p:nvSpPr>
          <p:cNvPr id="18452" name="58 CuadroTexto"/>
          <p:cNvSpPr txBox="1">
            <a:spLocks noChangeArrowheads="1"/>
          </p:cNvSpPr>
          <p:nvPr/>
        </p:nvSpPr>
        <p:spPr bwMode="auto">
          <a:xfrm>
            <a:off x="2143125" y="3276600"/>
            <a:ext cx="671513" cy="277813"/>
          </a:xfrm>
          <a:prstGeom prst="rect">
            <a:avLst/>
          </a:prstGeom>
          <a:noFill/>
          <a:ln w="9525">
            <a:noFill/>
            <a:miter lim="800000"/>
            <a:headEnd/>
            <a:tailEnd/>
          </a:ln>
        </p:spPr>
        <p:txBody>
          <a:bodyPr>
            <a:spAutoFit/>
          </a:bodyPr>
          <a:lstStyle/>
          <a:p>
            <a:pPr algn="ctr"/>
            <a:r>
              <a:rPr lang="es-ES_tradnl" sz="1200"/>
              <a:t>April</a:t>
            </a:r>
            <a:endParaRPr lang="es-ES" sz="1200"/>
          </a:p>
        </p:txBody>
      </p:sp>
      <p:sp>
        <p:nvSpPr>
          <p:cNvPr id="18453" name="59 CuadroTexto"/>
          <p:cNvSpPr txBox="1">
            <a:spLocks noChangeArrowheads="1"/>
          </p:cNvSpPr>
          <p:nvPr/>
        </p:nvSpPr>
        <p:spPr bwMode="auto">
          <a:xfrm>
            <a:off x="3827463" y="3284538"/>
            <a:ext cx="673100" cy="277812"/>
          </a:xfrm>
          <a:prstGeom prst="rect">
            <a:avLst/>
          </a:prstGeom>
          <a:noFill/>
          <a:ln w="9525">
            <a:noFill/>
            <a:miter lim="800000"/>
            <a:headEnd/>
            <a:tailEnd/>
          </a:ln>
        </p:spPr>
        <p:txBody>
          <a:bodyPr>
            <a:spAutoFit/>
          </a:bodyPr>
          <a:lstStyle/>
          <a:p>
            <a:pPr algn="ctr"/>
            <a:r>
              <a:rPr lang="es-ES_tradnl" sz="1200"/>
              <a:t>May</a:t>
            </a:r>
            <a:endParaRPr lang="es-ES" sz="1200"/>
          </a:p>
        </p:txBody>
      </p:sp>
      <p:sp>
        <p:nvSpPr>
          <p:cNvPr id="18454" name="60 CuadroTexto"/>
          <p:cNvSpPr txBox="1">
            <a:spLocks noChangeArrowheads="1"/>
          </p:cNvSpPr>
          <p:nvPr/>
        </p:nvSpPr>
        <p:spPr bwMode="auto">
          <a:xfrm>
            <a:off x="5508625" y="3284538"/>
            <a:ext cx="671513" cy="277812"/>
          </a:xfrm>
          <a:prstGeom prst="rect">
            <a:avLst/>
          </a:prstGeom>
          <a:noFill/>
          <a:ln w="9525">
            <a:noFill/>
            <a:miter lim="800000"/>
            <a:headEnd/>
            <a:tailEnd/>
          </a:ln>
        </p:spPr>
        <p:txBody>
          <a:bodyPr>
            <a:spAutoFit/>
          </a:bodyPr>
          <a:lstStyle/>
          <a:p>
            <a:pPr algn="ctr"/>
            <a:r>
              <a:rPr lang="es-ES_tradnl" sz="1200"/>
              <a:t>June</a:t>
            </a:r>
            <a:endParaRPr lang="es-ES" sz="1200"/>
          </a:p>
        </p:txBody>
      </p:sp>
      <p:sp>
        <p:nvSpPr>
          <p:cNvPr id="18455" name="61 CuadroTexto"/>
          <p:cNvSpPr txBox="1">
            <a:spLocks noChangeArrowheads="1"/>
          </p:cNvSpPr>
          <p:nvPr/>
        </p:nvSpPr>
        <p:spPr bwMode="auto">
          <a:xfrm>
            <a:off x="7186613" y="3284538"/>
            <a:ext cx="673100" cy="277812"/>
          </a:xfrm>
          <a:prstGeom prst="rect">
            <a:avLst/>
          </a:prstGeom>
          <a:noFill/>
          <a:ln w="9525">
            <a:noFill/>
            <a:miter lim="800000"/>
            <a:headEnd/>
            <a:tailEnd/>
          </a:ln>
        </p:spPr>
        <p:txBody>
          <a:bodyPr>
            <a:spAutoFit/>
          </a:bodyPr>
          <a:lstStyle/>
          <a:p>
            <a:pPr algn="ctr"/>
            <a:r>
              <a:rPr lang="es-ES_tradnl" sz="1200"/>
              <a:t>July</a:t>
            </a:r>
            <a:endParaRPr lang="es-ES" sz="1200"/>
          </a:p>
        </p:txBody>
      </p:sp>
      <p:cxnSp>
        <p:nvCxnSpPr>
          <p:cNvPr id="18456" name="AutoShape 54"/>
          <p:cNvCxnSpPr>
            <a:cxnSpLocks noChangeShapeType="1"/>
            <a:endCxn id="18440" idx="0"/>
          </p:cNvCxnSpPr>
          <p:nvPr/>
        </p:nvCxnSpPr>
        <p:spPr bwMode="auto">
          <a:xfrm rot="16200000" flipH="1">
            <a:off x="1993106" y="3786982"/>
            <a:ext cx="1844675" cy="503238"/>
          </a:xfrm>
          <a:prstGeom prst="bentConnector3">
            <a:avLst>
              <a:gd name="adj1" fmla="val 50000"/>
            </a:avLst>
          </a:prstGeom>
          <a:noFill/>
          <a:ln w="9525">
            <a:solidFill>
              <a:schemeClr val="bg1"/>
            </a:solidFill>
            <a:miter lim="800000"/>
            <a:headEnd/>
            <a:tailEnd type="triangle" w="med" len="med"/>
          </a:ln>
        </p:spPr>
      </p:cxnSp>
      <p:sp>
        <p:nvSpPr>
          <p:cNvPr id="73" name="AutoShape 80"/>
          <p:cNvSpPr>
            <a:spLocks noChangeArrowheads="1"/>
          </p:cNvSpPr>
          <p:nvPr/>
        </p:nvSpPr>
        <p:spPr bwMode="auto">
          <a:xfrm>
            <a:off x="5508625" y="981075"/>
            <a:ext cx="1223963" cy="885825"/>
          </a:xfrm>
          <a:prstGeom prst="roundRect">
            <a:avLst>
              <a:gd name="adj" fmla="val 16667"/>
            </a:avLst>
          </a:prstGeom>
          <a:solidFill>
            <a:schemeClr val="folHlink"/>
          </a:solidFill>
          <a:ln w="9525" algn="ctr">
            <a:noFill/>
            <a:round/>
            <a:headEnd/>
            <a:tailEnd/>
          </a:ln>
          <a:effectLst>
            <a:prstShdw prst="shdw17" dist="17961" dir="2700000">
              <a:schemeClr val="folHlink">
                <a:gamma/>
                <a:shade val="60000"/>
                <a:invGamma/>
              </a:schemeClr>
            </a:prstShdw>
          </a:effectLst>
        </p:spPr>
        <p:txBody>
          <a:bodyPr anchor="ctr"/>
          <a:lstStyle/>
          <a:p>
            <a:pPr>
              <a:defRPr/>
            </a:pPr>
            <a:r>
              <a:rPr lang="en-US" sz="900" dirty="0">
                <a:solidFill>
                  <a:schemeClr val="tx1"/>
                </a:solidFill>
              </a:rPr>
              <a:t>1</a:t>
            </a:r>
            <a:r>
              <a:rPr lang="en-US" sz="900" baseline="30000" dirty="0">
                <a:solidFill>
                  <a:schemeClr val="tx1"/>
                </a:solidFill>
              </a:rPr>
              <a:t>st</a:t>
            </a:r>
            <a:r>
              <a:rPr lang="en-US" sz="900" dirty="0">
                <a:solidFill>
                  <a:schemeClr val="tx1"/>
                </a:solidFill>
              </a:rPr>
              <a:t> Monday of June: </a:t>
            </a:r>
            <a:r>
              <a:rPr lang="en-US" sz="900" b="0" dirty="0">
                <a:solidFill>
                  <a:schemeClr val="tx1"/>
                </a:solidFill>
              </a:rPr>
              <a:t>annual quarterly capacity auctions including capacity released through LT UIOLI</a:t>
            </a:r>
          </a:p>
        </p:txBody>
      </p:sp>
      <p:cxnSp>
        <p:nvCxnSpPr>
          <p:cNvPr id="18458" name="AutoShape 81"/>
          <p:cNvCxnSpPr>
            <a:cxnSpLocks noChangeShapeType="1"/>
            <a:stCxn id="18439" idx="0"/>
            <a:endCxn id="73" idx="2"/>
          </p:cNvCxnSpPr>
          <p:nvPr/>
        </p:nvCxnSpPr>
        <p:spPr bwMode="auto">
          <a:xfrm rot="5400000" flipH="1" flipV="1">
            <a:off x="5499100" y="2212975"/>
            <a:ext cx="968375" cy="276225"/>
          </a:xfrm>
          <a:prstGeom prst="bentConnector3">
            <a:avLst>
              <a:gd name="adj1" fmla="val 10491"/>
            </a:avLst>
          </a:prstGeom>
          <a:noFill/>
          <a:ln w="9525">
            <a:solidFill>
              <a:schemeClr val="bg1"/>
            </a:solidFill>
            <a:miter lim="800000"/>
            <a:headEnd/>
            <a:tailEnd type="triangle" w="med" len="med"/>
          </a:ln>
        </p:spPr>
      </p:cxnSp>
      <p:sp>
        <p:nvSpPr>
          <p:cNvPr id="18459" name="Text Box 52"/>
          <p:cNvSpPr txBox="1">
            <a:spLocks noChangeArrowheads="1"/>
          </p:cNvSpPr>
          <p:nvPr/>
        </p:nvSpPr>
        <p:spPr bwMode="auto">
          <a:xfrm>
            <a:off x="3924300" y="4953000"/>
            <a:ext cx="1225550" cy="1062038"/>
          </a:xfrm>
          <a:prstGeom prst="rect">
            <a:avLst/>
          </a:prstGeom>
          <a:solidFill>
            <a:schemeClr val="bg2"/>
          </a:solidFill>
          <a:ln w="19050" algn="ctr">
            <a:solidFill>
              <a:schemeClr val="bg2"/>
            </a:solidFill>
            <a:miter lim="800000"/>
            <a:headEnd/>
            <a:tailEnd/>
          </a:ln>
        </p:spPr>
        <p:txBody>
          <a:bodyPr>
            <a:spAutoFit/>
          </a:bodyPr>
          <a:lstStyle/>
          <a:p>
            <a:pPr>
              <a:spcBef>
                <a:spcPct val="50000"/>
              </a:spcBef>
            </a:pPr>
            <a:r>
              <a:rPr lang="en-US" sz="900">
                <a:solidFill>
                  <a:schemeClr val="tx1"/>
                </a:solidFill>
              </a:rPr>
              <a:t>No latter than 20</a:t>
            </a:r>
            <a:r>
              <a:rPr lang="en-US" sz="900" baseline="30000">
                <a:solidFill>
                  <a:schemeClr val="tx1"/>
                </a:solidFill>
              </a:rPr>
              <a:t>th</a:t>
            </a:r>
            <a:r>
              <a:rPr lang="en-US" sz="900">
                <a:solidFill>
                  <a:schemeClr val="tx1"/>
                </a:solidFill>
              </a:rPr>
              <a:t> April</a:t>
            </a:r>
            <a:r>
              <a:rPr lang="en-US" sz="900" b="0">
                <a:solidFill>
                  <a:schemeClr val="tx1"/>
                </a:solidFill>
              </a:rPr>
              <a:t>: Affected shippers shall properly justify their behavior as regards the capacity utilisation</a:t>
            </a:r>
          </a:p>
        </p:txBody>
      </p:sp>
      <p:cxnSp>
        <p:nvCxnSpPr>
          <p:cNvPr id="18460" name="AutoShape 54"/>
          <p:cNvCxnSpPr>
            <a:cxnSpLocks noChangeShapeType="1"/>
            <a:endCxn id="18459" idx="0"/>
          </p:cNvCxnSpPr>
          <p:nvPr/>
        </p:nvCxnSpPr>
        <p:spPr bwMode="auto">
          <a:xfrm rot="16200000" flipH="1">
            <a:off x="3173413" y="3589338"/>
            <a:ext cx="1970087" cy="757237"/>
          </a:xfrm>
          <a:prstGeom prst="bentConnector3">
            <a:avLst>
              <a:gd name="adj1" fmla="val 50000"/>
            </a:avLst>
          </a:prstGeom>
          <a:noFill/>
          <a:ln w="9525">
            <a:solidFill>
              <a:schemeClr val="bg2"/>
            </a:solidFill>
            <a:miter lim="800000"/>
            <a:headEnd/>
            <a:tailEnd type="triangle" w="med" len="med"/>
          </a:ln>
        </p:spPr>
      </p:cxnSp>
      <p:sp>
        <p:nvSpPr>
          <p:cNvPr id="18461" name="Text Box 52"/>
          <p:cNvSpPr txBox="1">
            <a:spLocks noChangeArrowheads="1"/>
          </p:cNvSpPr>
          <p:nvPr/>
        </p:nvSpPr>
        <p:spPr bwMode="auto">
          <a:xfrm>
            <a:off x="6659563" y="4941888"/>
            <a:ext cx="1225550" cy="922337"/>
          </a:xfrm>
          <a:prstGeom prst="rect">
            <a:avLst/>
          </a:prstGeom>
          <a:solidFill>
            <a:schemeClr val="accent1"/>
          </a:solidFill>
          <a:ln w="19050" algn="ctr">
            <a:solidFill>
              <a:schemeClr val="accent1"/>
            </a:solidFill>
            <a:miter lim="800000"/>
            <a:headEnd/>
            <a:tailEnd/>
          </a:ln>
        </p:spPr>
        <p:txBody>
          <a:bodyPr>
            <a:spAutoFit/>
          </a:bodyPr>
          <a:lstStyle/>
          <a:p>
            <a:pPr>
              <a:spcBef>
                <a:spcPct val="50000"/>
              </a:spcBef>
            </a:pPr>
            <a:r>
              <a:rPr lang="en-US" sz="900" dirty="0">
                <a:solidFill>
                  <a:schemeClr val="tx1"/>
                </a:solidFill>
              </a:rPr>
              <a:t>No </a:t>
            </a:r>
            <a:r>
              <a:rPr lang="en-US" sz="900" dirty="0" smtClean="0">
                <a:solidFill>
                  <a:schemeClr val="tx1"/>
                </a:solidFill>
              </a:rPr>
              <a:t>later </a:t>
            </a:r>
            <a:r>
              <a:rPr lang="en-US" sz="900" dirty="0">
                <a:solidFill>
                  <a:schemeClr val="tx1"/>
                </a:solidFill>
              </a:rPr>
              <a:t>than 10</a:t>
            </a:r>
            <a:r>
              <a:rPr lang="en-US" sz="900" baseline="30000" dirty="0">
                <a:solidFill>
                  <a:schemeClr val="tx1"/>
                </a:solidFill>
              </a:rPr>
              <a:t>th</a:t>
            </a:r>
            <a:r>
              <a:rPr lang="en-US" sz="900" dirty="0">
                <a:solidFill>
                  <a:schemeClr val="tx1"/>
                </a:solidFill>
              </a:rPr>
              <a:t> May</a:t>
            </a:r>
            <a:r>
              <a:rPr lang="en-US" sz="900" b="0" dirty="0">
                <a:solidFill>
                  <a:schemeClr val="tx1"/>
                </a:solidFill>
              </a:rPr>
              <a:t>: NRAs shall confirm TSOs the amount of capacity to be released from shippers</a:t>
            </a:r>
          </a:p>
        </p:txBody>
      </p:sp>
      <p:sp>
        <p:nvSpPr>
          <p:cNvPr id="18462" name="Text Box 52"/>
          <p:cNvSpPr txBox="1">
            <a:spLocks noChangeArrowheads="1"/>
          </p:cNvSpPr>
          <p:nvPr/>
        </p:nvSpPr>
        <p:spPr bwMode="auto">
          <a:xfrm>
            <a:off x="5292725" y="4941888"/>
            <a:ext cx="1225550" cy="1060450"/>
          </a:xfrm>
          <a:prstGeom prst="rect">
            <a:avLst/>
          </a:prstGeom>
          <a:solidFill>
            <a:schemeClr val="accent1"/>
          </a:solidFill>
          <a:ln w="19050" algn="ctr">
            <a:solidFill>
              <a:schemeClr val="accent1"/>
            </a:solidFill>
            <a:miter lim="800000"/>
            <a:headEnd/>
            <a:tailEnd/>
          </a:ln>
        </p:spPr>
        <p:txBody>
          <a:bodyPr>
            <a:spAutoFit/>
          </a:bodyPr>
          <a:lstStyle/>
          <a:p>
            <a:pPr>
              <a:spcBef>
                <a:spcPct val="50000"/>
              </a:spcBef>
            </a:pPr>
            <a:r>
              <a:rPr lang="en-US" sz="900" dirty="0">
                <a:solidFill>
                  <a:schemeClr val="tx1"/>
                </a:solidFill>
              </a:rPr>
              <a:t>No </a:t>
            </a:r>
            <a:r>
              <a:rPr lang="en-US" sz="900" dirty="0" smtClean="0">
                <a:solidFill>
                  <a:schemeClr val="tx1"/>
                </a:solidFill>
              </a:rPr>
              <a:t>later </a:t>
            </a:r>
            <a:r>
              <a:rPr lang="en-US" sz="900" dirty="0">
                <a:solidFill>
                  <a:schemeClr val="tx1"/>
                </a:solidFill>
              </a:rPr>
              <a:t>than 1</a:t>
            </a:r>
            <a:r>
              <a:rPr lang="en-US" sz="900" baseline="30000" dirty="0">
                <a:solidFill>
                  <a:schemeClr val="tx1"/>
                </a:solidFill>
              </a:rPr>
              <a:t>st</a:t>
            </a:r>
            <a:r>
              <a:rPr lang="en-US" sz="900" dirty="0">
                <a:solidFill>
                  <a:schemeClr val="tx1"/>
                </a:solidFill>
              </a:rPr>
              <a:t> May</a:t>
            </a:r>
            <a:r>
              <a:rPr lang="en-US" sz="900" b="0" dirty="0">
                <a:solidFill>
                  <a:schemeClr val="tx1"/>
                </a:solidFill>
              </a:rPr>
              <a:t>: TSOs shall send NRAs all relevant information as regards the long-term capacity </a:t>
            </a:r>
            <a:r>
              <a:rPr lang="en-US" sz="900" b="0" dirty="0" err="1">
                <a:solidFill>
                  <a:schemeClr val="tx1"/>
                </a:solidFill>
              </a:rPr>
              <a:t>utilisation</a:t>
            </a:r>
            <a:r>
              <a:rPr lang="en-US" sz="900" b="0" dirty="0">
                <a:solidFill>
                  <a:schemeClr val="tx1"/>
                </a:solidFill>
              </a:rPr>
              <a:t> contracts</a:t>
            </a:r>
          </a:p>
        </p:txBody>
      </p:sp>
      <p:cxnSp>
        <p:nvCxnSpPr>
          <p:cNvPr id="18463" name="AutoShape 54"/>
          <p:cNvCxnSpPr>
            <a:cxnSpLocks noChangeShapeType="1"/>
            <a:endCxn id="18462" idx="0"/>
          </p:cNvCxnSpPr>
          <p:nvPr/>
        </p:nvCxnSpPr>
        <p:spPr bwMode="auto">
          <a:xfrm rot="16200000" flipH="1">
            <a:off x="4137025" y="3173413"/>
            <a:ext cx="1806575" cy="1730375"/>
          </a:xfrm>
          <a:prstGeom prst="bentConnector3">
            <a:avLst>
              <a:gd name="adj1" fmla="val 50000"/>
            </a:avLst>
          </a:prstGeom>
          <a:noFill/>
          <a:ln w="9525">
            <a:solidFill>
              <a:schemeClr val="accent1"/>
            </a:solidFill>
            <a:miter lim="800000"/>
            <a:headEnd/>
            <a:tailEnd type="triangle" w="med" len="med"/>
          </a:ln>
        </p:spPr>
      </p:cxnSp>
      <p:cxnSp>
        <p:nvCxnSpPr>
          <p:cNvPr id="18464" name="AutoShape 54"/>
          <p:cNvCxnSpPr>
            <a:cxnSpLocks noChangeShapeType="1"/>
          </p:cNvCxnSpPr>
          <p:nvPr/>
        </p:nvCxnSpPr>
        <p:spPr bwMode="auto">
          <a:xfrm rot="16200000" flipH="1">
            <a:off x="5183188" y="3176588"/>
            <a:ext cx="1800225" cy="1730375"/>
          </a:xfrm>
          <a:prstGeom prst="bentConnector3">
            <a:avLst>
              <a:gd name="adj1" fmla="val 50000"/>
            </a:avLst>
          </a:prstGeom>
          <a:noFill/>
          <a:ln w="9525">
            <a:solidFill>
              <a:schemeClr val="accent1"/>
            </a:solidFill>
            <a:miter lim="800000"/>
            <a:headEnd/>
            <a:tailEnd type="triangle" w="med" len="med"/>
          </a:ln>
        </p:spPr>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00075" y="239713"/>
            <a:ext cx="8332788" cy="365125"/>
          </a:xfrm>
          <a:noFill/>
        </p:spPr>
        <p:txBody>
          <a:bodyPr/>
          <a:lstStyle/>
          <a:p>
            <a:r>
              <a:rPr lang="en-US" dirty="0" smtClean="0"/>
              <a:t>Index</a:t>
            </a:r>
          </a:p>
        </p:txBody>
      </p:sp>
      <p:sp>
        <p:nvSpPr>
          <p:cNvPr id="4099" name="Rectangle 3"/>
          <p:cNvSpPr>
            <a:spLocks noChangeArrowheads="1"/>
          </p:cNvSpPr>
          <p:nvPr/>
        </p:nvSpPr>
        <p:spPr bwMode="auto">
          <a:xfrm>
            <a:off x="611188" y="1341438"/>
            <a:ext cx="8332787" cy="1368425"/>
          </a:xfrm>
          <a:prstGeom prst="rect">
            <a:avLst/>
          </a:prstGeom>
          <a:noFill/>
          <a:ln w="9525">
            <a:noFill/>
            <a:miter lim="800000"/>
            <a:headEnd/>
            <a:tailEnd/>
          </a:ln>
        </p:spPr>
        <p:txBody>
          <a:bodyPr lIns="0" tIns="0" rIns="0" bIns="0"/>
          <a:lstStyle/>
          <a:p>
            <a:pPr marL="342900" indent="-342900" algn="just" defTabSz="336550" eaLnBrk="0" hangingPunct="0">
              <a:lnSpc>
                <a:spcPct val="130000"/>
              </a:lnSpc>
              <a:spcBef>
                <a:spcPts val="600"/>
              </a:spcBef>
              <a:spcAft>
                <a:spcPts val="600"/>
              </a:spcAft>
              <a:buClr>
                <a:schemeClr val="tx2"/>
              </a:buClr>
              <a:buFont typeface="Arial" charset="0"/>
              <a:buAutoNum type="arabicPeriod"/>
              <a:tabLst>
                <a:tab pos="266700" algn="l"/>
                <a:tab pos="542925" algn="l"/>
              </a:tabLst>
            </a:pPr>
            <a:r>
              <a:rPr lang="en-US" sz="2400" dirty="0" smtClean="0">
                <a:solidFill>
                  <a:schemeClr val="tx2"/>
                </a:solidFill>
              </a:rPr>
              <a:t>Surrender </a:t>
            </a:r>
            <a:r>
              <a:rPr lang="en-US" sz="2400" dirty="0">
                <a:solidFill>
                  <a:schemeClr val="tx2"/>
                </a:solidFill>
              </a:rPr>
              <a:t>of contracted capacity</a:t>
            </a:r>
          </a:p>
          <a:p>
            <a:pPr marL="342900" indent="-342900" algn="just" defTabSz="336550" eaLnBrk="0" hangingPunct="0">
              <a:lnSpc>
                <a:spcPct val="130000"/>
              </a:lnSpc>
              <a:spcBef>
                <a:spcPts val="600"/>
              </a:spcBef>
              <a:spcAft>
                <a:spcPts val="600"/>
              </a:spcAft>
              <a:buClr>
                <a:schemeClr val="tx2"/>
              </a:buClr>
              <a:buFont typeface="Arial" charset="0"/>
              <a:buAutoNum type="arabicPeriod"/>
              <a:tabLst>
                <a:tab pos="266700" algn="l"/>
                <a:tab pos="542925" algn="l"/>
              </a:tabLst>
            </a:pPr>
            <a:r>
              <a:rPr lang="en-US" sz="2400" b="0" dirty="0" smtClean="0"/>
              <a:t>Long-term </a:t>
            </a:r>
            <a:r>
              <a:rPr lang="en-US" sz="2400" b="0" dirty="0"/>
              <a:t>UIOLI mechanism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600075" y="239713"/>
            <a:ext cx="8332788" cy="365125"/>
          </a:xfrm>
          <a:noFill/>
        </p:spPr>
        <p:txBody>
          <a:bodyPr/>
          <a:lstStyle/>
          <a:p>
            <a:r>
              <a:rPr lang="en-US" smtClean="0"/>
              <a:t>Example</a:t>
            </a:r>
          </a:p>
        </p:txBody>
      </p:sp>
      <p:sp>
        <p:nvSpPr>
          <p:cNvPr id="48134" name="Text Box 6"/>
          <p:cNvSpPr txBox="1">
            <a:spLocks noChangeArrowheads="1"/>
          </p:cNvSpPr>
          <p:nvPr/>
        </p:nvSpPr>
        <p:spPr bwMode="auto">
          <a:xfrm>
            <a:off x="971550" y="788988"/>
            <a:ext cx="6337300" cy="4000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Annual yearly capacity auctions (March 2015)</a:t>
            </a:r>
          </a:p>
        </p:txBody>
      </p:sp>
      <p:sp>
        <p:nvSpPr>
          <p:cNvPr id="19460" name="Rectangle 3"/>
          <p:cNvSpPr>
            <a:spLocks noChangeArrowheads="1"/>
          </p:cNvSpPr>
          <p:nvPr/>
        </p:nvSpPr>
        <p:spPr bwMode="auto">
          <a:xfrm>
            <a:off x="611188" y="1341438"/>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Capacity auctioned at the annual yearly capacity auctions for year 2016 (1 October 2016 to 30 September 2017): 7,500 kWh/day</a:t>
            </a:r>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Results of the auction: </a:t>
            </a:r>
          </a:p>
        </p:txBody>
      </p:sp>
      <p:sp>
        <p:nvSpPr>
          <p:cNvPr id="4813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1</a:t>
            </a:r>
            <a:endParaRPr lang="es-ES" sz="2000">
              <a:solidFill>
                <a:schemeClr val="tx1"/>
              </a:solidFill>
            </a:endParaRPr>
          </a:p>
        </p:txBody>
      </p:sp>
      <p:graphicFrame>
        <p:nvGraphicFramePr>
          <p:cNvPr id="2" name="1 Tabla"/>
          <p:cNvGraphicFramePr>
            <a:graphicFrameLocks noGrp="1"/>
          </p:cNvGraphicFramePr>
          <p:nvPr/>
        </p:nvGraphicFramePr>
        <p:xfrm>
          <a:off x="1116013" y="2924175"/>
          <a:ext cx="5327650" cy="1857375"/>
        </p:xfrm>
        <a:graphic>
          <a:graphicData uri="http://schemas.openxmlformats.org/drawingml/2006/table">
            <a:tbl>
              <a:tblPr/>
              <a:tblGrid>
                <a:gridCol w="1368425"/>
                <a:gridCol w="1798637"/>
                <a:gridCol w="2160588"/>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rgbClr val="FFFFFF"/>
                          </a:solidFill>
                          <a:effectLst/>
                          <a:latin typeface="Arial" charset="0"/>
                          <a:cs typeface="Arial" charset="0"/>
                        </a:rPr>
                        <a:t>Price Step</a:t>
                      </a:r>
                      <a:endParaRPr kumimoji="0" lang="es-ES" sz="1600" b="1" i="0" u="none" strike="noStrike" cap="none" normalizeH="0" baseline="0" smtClean="0">
                        <a:ln>
                          <a:noFill/>
                        </a:ln>
                        <a:solidFill>
                          <a:srgbClr val="FFFFFF"/>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rgbClr val="FFFFFF"/>
                          </a:solidFill>
                          <a:effectLst/>
                          <a:latin typeface="Arial" charset="0"/>
                          <a:cs typeface="Arial" charset="0"/>
                        </a:rPr>
                        <a:t>Capacity offered</a:t>
                      </a:r>
                      <a:endParaRPr kumimoji="0" lang="es-ES" sz="1600" b="1" i="0" u="none" strike="noStrike" cap="none" normalizeH="0" baseline="0" smtClean="0">
                        <a:ln>
                          <a:noFill/>
                        </a:ln>
                        <a:solidFill>
                          <a:srgbClr val="FFFFFF"/>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rgbClr val="FFFFFF"/>
                          </a:solidFill>
                          <a:effectLst/>
                          <a:latin typeface="Arial" charset="0"/>
                          <a:cs typeface="Arial" charset="0"/>
                        </a:rPr>
                        <a:t>Capacity demanded</a:t>
                      </a:r>
                      <a:endParaRPr kumimoji="0" lang="es-ES" sz="1600" b="1" i="0" u="none" strike="noStrike" cap="none" normalizeH="0" baseline="0" smtClean="0">
                        <a:ln>
                          <a:noFill/>
                        </a:ln>
                        <a:solidFill>
                          <a:srgbClr val="FFFFFF"/>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P3</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7,500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1,000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7,500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7,500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7,000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7,500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9,000</a:t>
                      </a:r>
                      <a:endParaRPr kumimoji="0" lang="es-ES" sz="1600" b="0" i="0" u="none" strike="noStrike" cap="none" normalizeH="0" baseline="0" smtClean="0">
                        <a:ln>
                          <a:noFill/>
                        </a:ln>
                        <a:solidFill>
                          <a:schemeClr val="bg1"/>
                        </a:solidFill>
                        <a:effectLst/>
                        <a:latin typeface="Arial" charset="0"/>
                        <a:cs typeface="Arial" charset="0"/>
                      </a:endParaRPr>
                    </a:p>
                  </a:txBody>
                  <a:tcPr marL="91424" marR="91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bl>
          </a:graphicData>
        </a:graphic>
      </p:graphicFrame>
      <p:sp>
        <p:nvSpPr>
          <p:cNvPr id="19488" name="3 CuadroTexto"/>
          <p:cNvSpPr txBox="1">
            <a:spLocks noChangeArrowheads="1"/>
          </p:cNvSpPr>
          <p:nvPr/>
        </p:nvSpPr>
        <p:spPr bwMode="auto">
          <a:xfrm>
            <a:off x="6588125" y="4014788"/>
            <a:ext cx="2160588" cy="369887"/>
          </a:xfrm>
          <a:prstGeom prst="rect">
            <a:avLst/>
          </a:prstGeom>
          <a:noFill/>
          <a:ln w="9525">
            <a:noFill/>
            <a:miter lim="800000"/>
            <a:headEnd/>
            <a:tailEnd/>
          </a:ln>
        </p:spPr>
        <p:txBody>
          <a:bodyPr>
            <a:spAutoFit/>
          </a:bodyPr>
          <a:lstStyle/>
          <a:p>
            <a:r>
              <a:rPr lang="es-ES_tradnl"/>
              <a:t>Clearing price P1</a:t>
            </a:r>
            <a:endParaRPr lang="es-ES"/>
          </a:p>
        </p:txBody>
      </p:sp>
      <p:sp>
        <p:nvSpPr>
          <p:cNvPr id="19489" name="10 Rectángulo redondeado"/>
          <p:cNvSpPr>
            <a:spLocks noChangeArrowheads="1"/>
          </p:cNvSpPr>
          <p:nvPr/>
        </p:nvSpPr>
        <p:spPr bwMode="auto">
          <a:xfrm>
            <a:off x="1033463" y="4418013"/>
            <a:ext cx="5545137" cy="360362"/>
          </a:xfrm>
          <a:prstGeom prst="roundRect">
            <a:avLst>
              <a:gd name="adj" fmla="val 16667"/>
            </a:avLst>
          </a:prstGeom>
          <a:noFill/>
          <a:ln w="28575" algn="ctr">
            <a:solidFill>
              <a:schemeClr val="tx2"/>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19490" name="11 Rectángulo redondeado"/>
          <p:cNvSpPr>
            <a:spLocks noChangeArrowheads="1"/>
          </p:cNvSpPr>
          <p:nvPr/>
        </p:nvSpPr>
        <p:spPr bwMode="auto">
          <a:xfrm>
            <a:off x="1033463" y="4019550"/>
            <a:ext cx="5545137" cy="360363"/>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19491" name="12 CuadroTexto"/>
          <p:cNvSpPr txBox="1">
            <a:spLocks noChangeArrowheads="1"/>
          </p:cNvSpPr>
          <p:nvPr/>
        </p:nvSpPr>
        <p:spPr bwMode="auto">
          <a:xfrm>
            <a:off x="968375" y="5219700"/>
            <a:ext cx="6699250" cy="369888"/>
          </a:xfrm>
          <a:prstGeom prst="rect">
            <a:avLst/>
          </a:prstGeom>
          <a:noFill/>
          <a:ln w="9525">
            <a:noFill/>
            <a:miter lim="800000"/>
            <a:headEnd/>
            <a:tailEnd/>
          </a:ln>
        </p:spPr>
        <p:txBody>
          <a:bodyPr>
            <a:spAutoFit/>
          </a:bodyPr>
          <a:lstStyle/>
          <a:p>
            <a:r>
              <a:rPr lang="es-ES_tradnl">
                <a:solidFill>
                  <a:schemeClr val="tx2"/>
                </a:solidFill>
              </a:rPr>
              <a:t>Maximun amount of capacity to be released: 1,500 kWh/day</a:t>
            </a:r>
            <a:endParaRPr lang="es-ES">
              <a:solidFill>
                <a:schemeClr val="tx2"/>
              </a:solidFill>
            </a:endParaRPr>
          </a:p>
        </p:txBody>
      </p:sp>
      <p:sp>
        <p:nvSpPr>
          <p:cNvPr id="19492" name="5 Cerrar llave"/>
          <p:cNvSpPr>
            <a:spLocks/>
          </p:cNvSpPr>
          <p:nvPr/>
        </p:nvSpPr>
        <p:spPr bwMode="auto">
          <a:xfrm rot="5400000">
            <a:off x="3626644" y="2282032"/>
            <a:ext cx="358775" cy="5545137"/>
          </a:xfrm>
          <a:prstGeom prst="rightBrace">
            <a:avLst>
              <a:gd name="adj1" fmla="val 8372"/>
              <a:gd name="adj2" fmla="val 50000"/>
            </a:avLst>
          </a:prstGeom>
          <a:noFill/>
          <a:ln w="28575" algn="ctr">
            <a:solidFill>
              <a:schemeClr val="tx2"/>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a:xfrm>
            <a:off x="600075" y="239713"/>
            <a:ext cx="8332788" cy="365125"/>
          </a:xfrm>
          <a:noFill/>
        </p:spPr>
        <p:txBody>
          <a:bodyPr/>
          <a:lstStyle/>
          <a:p>
            <a:r>
              <a:rPr lang="en-US" smtClean="0"/>
              <a:t>Example</a:t>
            </a:r>
          </a:p>
        </p:txBody>
      </p:sp>
      <p:sp>
        <p:nvSpPr>
          <p:cNvPr id="48134" name="Text Box 6"/>
          <p:cNvSpPr txBox="1">
            <a:spLocks noChangeArrowheads="1"/>
          </p:cNvSpPr>
          <p:nvPr/>
        </p:nvSpPr>
        <p:spPr bwMode="auto">
          <a:xfrm>
            <a:off x="971550" y="788988"/>
            <a:ext cx="3168650" cy="4000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Initial capacity booked </a:t>
            </a:r>
          </a:p>
        </p:txBody>
      </p:sp>
      <p:sp>
        <p:nvSpPr>
          <p:cNvPr id="20484" name="Rectangle 3"/>
          <p:cNvSpPr>
            <a:spLocks noChangeArrowheads="1"/>
          </p:cNvSpPr>
          <p:nvPr/>
        </p:nvSpPr>
        <p:spPr bwMode="auto">
          <a:xfrm>
            <a:off x="611188" y="1341438"/>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dirty="0"/>
              <a:t>Capacity booked by 4 shippers during 1 April 2014 to 31 March 2015</a:t>
            </a:r>
          </a:p>
        </p:txBody>
      </p:sp>
      <p:sp>
        <p:nvSpPr>
          <p:cNvPr id="4813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2</a:t>
            </a:r>
            <a:endParaRPr lang="es-ES" sz="2000">
              <a:solidFill>
                <a:schemeClr val="tx1"/>
              </a:solidFill>
            </a:endParaRPr>
          </a:p>
        </p:txBody>
      </p:sp>
      <p:pic>
        <p:nvPicPr>
          <p:cNvPr id="20486" name="Picture 11"/>
          <p:cNvPicPr>
            <a:picLocks noChangeAspect="1" noChangeArrowheads="1"/>
          </p:cNvPicPr>
          <p:nvPr/>
        </p:nvPicPr>
        <p:blipFill>
          <a:blip r:embed="rId2" cstate="print"/>
          <a:srcRect/>
          <a:stretch>
            <a:fillRect/>
          </a:stretch>
        </p:blipFill>
        <p:spPr bwMode="auto">
          <a:xfrm>
            <a:off x="493713" y="1919288"/>
            <a:ext cx="8110537" cy="386238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7"/>
          <p:cNvPicPr>
            <a:picLocks noChangeAspect="1" noChangeArrowheads="1"/>
          </p:cNvPicPr>
          <p:nvPr/>
        </p:nvPicPr>
        <p:blipFill>
          <a:blip r:embed="rId2" cstate="print"/>
          <a:srcRect/>
          <a:stretch>
            <a:fillRect/>
          </a:stretch>
        </p:blipFill>
        <p:spPr bwMode="auto">
          <a:xfrm>
            <a:off x="336550" y="1108075"/>
            <a:ext cx="8915400" cy="4867275"/>
          </a:xfrm>
          <a:prstGeom prst="rect">
            <a:avLst/>
          </a:prstGeom>
          <a:noFill/>
          <a:ln w="9525">
            <a:noFill/>
            <a:miter lim="800000"/>
            <a:headEnd/>
            <a:tailEnd/>
          </a:ln>
          <a:effectLst/>
        </p:spPr>
      </p:pic>
      <p:sp>
        <p:nvSpPr>
          <p:cNvPr id="21507" name="Rectangle 5"/>
          <p:cNvSpPr>
            <a:spLocks noGrp="1" noChangeArrowheads="1"/>
          </p:cNvSpPr>
          <p:nvPr>
            <p:ph type="title"/>
          </p:nvPr>
        </p:nvSpPr>
        <p:spPr>
          <a:xfrm>
            <a:off x="600075" y="239713"/>
            <a:ext cx="8332788" cy="365125"/>
          </a:xfrm>
          <a:noFill/>
        </p:spPr>
        <p:txBody>
          <a:bodyPr/>
          <a:lstStyle/>
          <a:p>
            <a:r>
              <a:rPr lang="en-US" smtClean="0"/>
              <a:t>Example</a:t>
            </a:r>
          </a:p>
        </p:txBody>
      </p:sp>
      <p:sp>
        <p:nvSpPr>
          <p:cNvPr id="7" name="Text Box 6"/>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TSOs jointly study the </a:t>
            </a:r>
            <a:r>
              <a:rPr lang="en-US" sz="2000" dirty="0" err="1">
                <a:solidFill>
                  <a:schemeClr val="tx2"/>
                </a:solidFill>
              </a:rPr>
              <a:t>utilisation</a:t>
            </a:r>
            <a:r>
              <a:rPr lang="en-US" sz="2000" dirty="0">
                <a:solidFill>
                  <a:schemeClr val="tx2"/>
                </a:solidFill>
              </a:rPr>
              <a:t> rates of the contracts</a:t>
            </a:r>
          </a:p>
        </p:txBody>
      </p:sp>
      <p:sp>
        <p:nvSpPr>
          <p:cNvPr id="8" name="Oval 7"/>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3</a:t>
            </a:r>
            <a:endParaRPr lang="es-ES" sz="2000">
              <a:solidFill>
                <a:schemeClr val="tx1"/>
              </a:solidFill>
            </a:endParaRPr>
          </a:p>
        </p:txBody>
      </p:sp>
      <p:sp>
        <p:nvSpPr>
          <p:cNvPr id="21" name="20 CuadroTexto"/>
          <p:cNvSpPr txBox="1"/>
          <p:nvPr/>
        </p:nvSpPr>
        <p:spPr>
          <a:xfrm>
            <a:off x="971550" y="5183188"/>
            <a:ext cx="1296988"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1</a:t>
            </a:r>
            <a:endParaRPr lang="es-ES" sz="1000">
              <a:solidFill>
                <a:srgbClr val="595959"/>
              </a:solidFill>
            </a:endParaRPr>
          </a:p>
        </p:txBody>
      </p:sp>
      <p:sp>
        <p:nvSpPr>
          <p:cNvPr id="14" name="13 CuadroTexto"/>
          <p:cNvSpPr txBox="1"/>
          <p:nvPr/>
        </p:nvSpPr>
        <p:spPr>
          <a:xfrm>
            <a:off x="5041900" y="5176838"/>
            <a:ext cx="1439863"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3</a:t>
            </a:r>
            <a:endParaRPr lang="es-ES" sz="1000">
              <a:solidFill>
                <a:srgbClr val="595959"/>
              </a:solidFill>
            </a:endParaRPr>
          </a:p>
        </p:txBody>
      </p:sp>
      <p:sp>
        <p:nvSpPr>
          <p:cNvPr id="15" name="14 CuadroTexto"/>
          <p:cNvSpPr txBox="1"/>
          <p:nvPr/>
        </p:nvSpPr>
        <p:spPr>
          <a:xfrm>
            <a:off x="7110413" y="5173663"/>
            <a:ext cx="1296987"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4</a:t>
            </a:r>
            <a:endParaRPr lang="es-ES" sz="1000">
              <a:solidFill>
                <a:srgbClr val="595959"/>
              </a:solidFill>
            </a:endParaRPr>
          </a:p>
        </p:txBody>
      </p:sp>
      <p:sp>
        <p:nvSpPr>
          <p:cNvPr id="20" name="19 CuadroTexto"/>
          <p:cNvSpPr txBox="1"/>
          <p:nvPr/>
        </p:nvSpPr>
        <p:spPr>
          <a:xfrm>
            <a:off x="3033713" y="5176838"/>
            <a:ext cx="1296987"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2</a:t>
            </a:r>
            <a:endParaRPr lang="es-ES" sz="1000">
              <a:solidFill>
                <a:srgbClr val="595959"/>
              </a:solidFill>
            </a:endParaRPr>
          </a:p>
        </p:txBody>
      </p:sp>
      <p:sp>
        <p:nvSpPr>
          <p:cNvPr id="23" name="AutoShape 9"/>
          <p:cNvSpPr>
            <a:spLocks noChangeArrowheads="1"/>
          </p:cNvSpPr>
          <p:nvPr/>
        </p:nvSpPr>
        <p:spPr bwMode="auto">
          <a:xfrm>
            <a:off x="2941638" y="1446213"/>
            <a:ext cx="1550987" cy="3963987"/>
          </a:xfrm>
          <a:prstGeom prst="roundRect">
            <a:avLst>
              <a:gd name="adj" fmla="val 16667"/>
            </a:avLst>
          </a:prstGeom>
          <a:noFill/>
          <a:ln w="34925">
            <a:solidFill>
              <a:schemeClr val="tx2"/>
            </a:solidFill>
            <a:round/>
            <a:headEnd/>
            <a:tailEnd/>
          </a:ln>
          <a:effectLst/>
        </p:spPr>
        <p:txBody>
          <a:bodyPr wrap="none" anchor="ctr"/>
          <a:lstStyle/>
          <a:p>
            <a:endParaRPr lang="es-ES"/>
          </a:p>
        </p:txBody>
      </p:sp>
      <p:sp>
        <p:nvSpPr>
          <p:cNvPr id="25" name="AutoShape 11"/>
          <p:cNvSpPr>
            <a:spLocks/>
          </p:cNvSpPr>
          <p:nvPr/>
        </p:nvSpPr>
        <p:spPr bwMode="auto">
          <a:xfrm rot="-5400000">
            <a:off x="4340225" y="4189413"/>
            <a:ext cx="215900" cy="3168650"/>
          </a:xfrm>
          <a:prstGeom prst="leftBrace">
            <a:avLst>
              <a:gd name="adj1" fmla="val 122304"/>
              <a:gd name="adj2" fmla="val 50000"/>
            </a:avLst>
          </a:prstGeom>
          <a:noFill/>
          <a:ln w="28575">
            <a:solidFill>
              <a:schemeClr val="tx2"/>
            </a:solidFill>
            <a:round/>
            <a:headEnd/>
            <a:tailEnd/>
          </a:ln>
          <a:effectLst/>
        </p:spPr>
        <p:txBody>
          <a:bodyPr vert="eaVert" wrap="none" anchor="ctr"/>
          <a:lstStyle/>
          <a:p>
            <a:endParaRPr lang="es-ES" sz="3600" b="0" u="sng">
              <a:solidFill>
                <a:schemeClr val="tx1"/>
              </a:solidFill>
              <a:latin typeface="Times New Roman" pitchFamily="18" charset="0"/>
            </a:endParaRPr>
          </a:p>
        </p:txBody>
      </p:sp>
      <p:sp>
        <p:nvSpPr>
          <p:cNvPr id="26" name="Text Box 12"/>
          <p:cNvSpPr txBox="1">
            <a:spLocks noChangeArrowheads="1"/>
          </p:cNvSpPr>
          <p:nvPr/>
        </p:nvSpPr>
        <p:spPr bwMode="auto">
          <a:xfrm>
            <a:off x="179388" y="5888038"/>
            <a:ext cx="6086475" cy="27781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lgn="ctr">
              <a:spcBef>
                <a:spcPct val="50000"/>
              </a:spcBef>
              <a:defRPr/>
            </a:pPr>
            <a:r>
              <a:rPr lang="en-US" sz="1200" dirty="0">
                <a:solidFill>
                  <a:schemeClr val="tx2"/>
                </a:solidFill>
              </a:rPr>
              <a:t>Winter and summer </a:t>
            </a:r>
            <a:r>
              <a:rPr lang="en-US" sz="1200" dirty="0" err="1">
                <a:solidFill>
                  <a:schemeClr val="tx2"/>
                </a:solidFill>
              </a:rPr>
              <a:t>utilisation</a:t>
            </a:r>
            <a:r>
              <a:rPr lang="en-US" sz="1200" dirty="0">
                <a:solidFill>
                  <a:schemeClr val="tx2"/>
                </a:solidFill>
              </a:rPr>
              <a:t> rates of shipper 2 and shipper 3 are below 80%</a:t>
            </a:r>
          </a:p>
        </p:txBody>
      </p:sp>
      <p:sp>
        <p:nvSpPr>
          <p:cNvPr id="27" name="AutoShape 9"/>
          <p:cNvSpPr>
            <a:spLocks noChangeArrowheads="1"/>
          </p:cNvSpPr>
          <p:nvPr/>
        </p:nvSpPr>
        <p:spPr bwMode="auto">
          <a:xfrm>
            <a:off x="4932363" y="1455738"/>
            <a:ext cx="1550987" cy="3963987"/>
          </a:xfrm>
          <a:prstGeom prst="roundRect">
            <a:avLst>
              <a:gd name="adj" fmla="val 16667"/>
            </a:avLst>
          </a:prstGeom>
          <a:noFill/>
          <a:ln w="34925">
            <a:solidFill>
              <a:schemeClr val="tx2"/>
            </a:solidFill>
            <a:round/>
            <a:headEnd/>
            <a:tailEnd/>
          </a:ln>
          <a:effectLst/>
        </p:spPr>
        <p:txBody>
          <a:bodyPr wrap="none" anchor="ctr"/>
          <a:lstStyle/>
          <a:p>
            <a:endParaRPr lang="es-ES"/>
          </a:p>
        </p:txBody>
      </p:sp>
      <p:sp>
        <p:nvSpPr>
          <p:cNvPr id="5" name="4 Flecha derecha"/>
          <p:cNvSpPr>
            <a:spLocks noChangeArrowheads="1"/>
          </p:cNvSpPr>
          <p:nvPr/>
        </p:nvSpPr>
        <p:spPr bwMode="auto">
          <a:xfrm>
            <a:off x="6103938" y="5954713"/>
            <a:ext cx="1060450" cy="138112"/>
          </a:xfrm>
          <a:prstGeom prst="rightArrow">
            <a:avLst>
              <a:gd name="adj1" fmla="val 50000"/>
              <a:gd name="adj2" fmla="val 50193"/>
            </a:avLst>
          </a:prstGeom>
          <a:solidFill>
            <a:schemeClr val="bg1"/>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6" name="5 CuadroTexto"/>
          <p:cNvSpPr txBox="1">
            <a:spLocks noChangeArrowheads="1"/>
          </p:cNvSpPr>
          <p:nvPr/>
        </p:nvSpPr>
        <p:spPr bwMode="auto">
          <a:xfrm>
            <a:off x="7235825" y="5661025"/>
            <a:ext cx="1836738" cy="523875"/>
          </a:xfrm>
          <a:prstGeom prst="rect">
            <a:avLst/>
          </a:prstGeom>
          <a:noFill/>
          <a:ln w="9525">
            <a:noFill/>
            <a:miter lim="800000"/>
            <a:headEnd/>
            <a:tailEnd/>
          </a:ln>
        </p:spPr>
        <p:txBody>
          <a:bodyPr>
            <a:spAutoFit/>
          </a:bodyPr>
          <a:lstStyle/>
          <a:p>
            <a:r>
              <a:rPr lang="es-ES_tradnl" sz="1400"/>
              <a:t>Capacity shall be released</a:t>
            </a:r>
            <a:endParaRPr lang="es-ES" sz="1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6" grpId="0"/>
      <p:bldP spid="27" grpId="0" animBg="1"/>
      <p:bldP spid="5"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0075" y="239713"/>
            <a:ext cx="8332788" cy="365125"/>
          </a:xfrm>
          <a:noFill/>
        </p:spPr>
        <p:txBody>
          <a:bodyPr/>
          <a:lstStyle/>
          <a:p>
            <a:r>
              <a:rPr lang="en-US" smtClean="0"/>
              <a:t>Example</a:t>
            </a:r>
          </a:p>
        </p:txBody>
      </p:sp>
      <p:sp>
        <p:nvSpPr>
          <p:cNvPr id="55299" name="Text Box 3"/>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pPr>
            <a:r>
              <a:rPr lang="en-US" sz="2000">
                <a:solidFill>
                  <a:schemeClr val="tx2"/>
                </a:solidFill>
              </a:rPr>
              <a:t>Reduction of capacity to Shipper 2</a:t>
            </a:r>
            <a:endParaRPr lang="el-GR" sz="2000">
              <a:solidFill>
                <a:schemeClr val="tx2"/>
              </a:solidFill>
            </a:endParaRPr>
          </a:p>
        </p:txBody>
      </p:sp>
      <p:sp>
        <p:nvSpPr>
          <p:cNvPr id="55300" name="Oval 4"/>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4</a:t>
            </a:r>
            <a:endParaRPr lang="es-ES" sz="2000">
              <a:solidFill>
                <a:schemeClr val="tx1"/>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2950076996"/>
              </p:ext>
            </p:extLst>
          </p:nvPr>
        </p:nvGraphicFramePr>
        <p:xfrm>
          <a:off x="1619250" y="1700213"/>
          <a:ext cx="6984776" cy="648072"/>
        </p:xfrm>
        <a:graphic>
          <a:graphicData uri="http://schemas.openxmlformats.org/drawingml/2006/table">
            <a:tbl>
              <a:tblPr>
                <a:tableStyleId>{5C22544A-7EE6-4342-B048-85BDC9FD1C3A}</a:tableStyleId>
              </a:tblPr>
              <a:tblGrid>
                <a:gridCol w="811704"/>
                <a:gridCol w="979339"/>
                <a:gridCol w="1188147"/>
                <a:gridCol w="1458715"/>
                <a:gridCol w="870523"/>
                <a:gridCol w="838174"/>
                <a:gridCol w="838174"/>
              </a:tblGrid>
              <a:tr h="648072">
                <a:tc>
                  <a:txBody>
                    <a:bodyPr/>
                    <a:lstStyle/>
                    <a:p>
                      <a:pPr algn="ctr" fontAlgn="b"/>
                      <a:r>
                        <a:rPr lang="es-ES" sz="900" u="none" strike="noStrike" dirty="0" err="1">
                          <a:solidFill>
                            <a:schemeClr val="tx1"/>
                          </a:solidFill>
                          <a:effectLst/>
                        </a:rPr>
                        <a:t>Month</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smtClean="0">
                          <a:solidFill>
                            <a:schemeClr val="tx1"/>
                          </a:solidFill>
                          <a:effectLst/>
                        </a:rPr>
                        <a:t>Daily</a:t>
                      </a:r>
                      <a:r>
                        <a:rPr lang="es-ES" sz="900" u="none" strike="noStrike" dirty="0" smtClean="0">
                          <a:solidFill>
                            <a:schemeClr val="tx1"/>
                          </a:solidFill>
                          <a:effectLst/>
                        </a:rPr>
                        <a:t> </a:t>
                      </a:r>
                      <a:r>
                        <a:rPr lang="es-ES" sz="900" u="none" strike="noStrike" dirty="0" err="1">
                          <a:solidFill>
                            <a:schemeClr val="tx1"/>
                          </a:solidFill>
                          <a:effectLst/>
                        </a:rPr>
                        <a:t>contracted</a:t>
                      </a:r>
                      <a:r>
                        <a:rPr lang="es-ES" sz="900" u="none" strike="noStrike" dirty="0">
                          <a:solidFill>
                            <a:schemeClr val="tx1"/>
                          </a:solidFill>
                          <a:effectLst/>
                        </a:rPr>
                        <a:t> </a:t>
                      </a:r>
                      <a:r>
                        <a:rPr lang="es-ES" sz="900" u="none" strike="noStrike" dirty="0" err="1">
                          <a:solidFill>
                            <a:schemeClr val="tx1"/>
                          </a:solidFill>
                          <a:effectLst/>
                        </a:rPr>
                        <a:t>capacity</a:t>
                      </a:r>
                      <a:r>
                        <a:rPr lang="es-ES" sz="900" u="none" strike="noStrike" dirty="0">
                          <a:solidFill>
                            <a:schemeClr val="tx1"/>
                          </a:solidFill>
                          <a:effectLst/>
                        </a:rPr>
                        <a:t> (</a:t>
                      </a:r>
                      <a:r>
                        <a:rPr lang="es-ES" sz="900" u="none" strike="noStrike" dirty="0" err="1">
                          <a:solidFill>
                            <a:schemeClr val="tx1"/>
                          </a:solidFill>
                          <a:effectLst/>
                        </a:rPr>
                        <a:t>kWh</a:t>
                      </a:r>
                      <a:r>
                        <a:rPr lang="es-ES" sz="900" u="none" strike="noStrike" dirty="0">
                          <a:solidFill>
                            <a:schemeClr val="tx1"/>
                          </a:solidFill>
                          <a:effectLst/>
                        </a:rPr>
                        <a:t>/d)</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smtClean="0">
                          <a:solidFill>
                            <a:schemeClr val="tx1"/>
                          </a:solidFill>
                          <a:effectLst/>
                        </a:rPr>
                        <a:t>Daily</a:t>
                      </a:r>
                      <a:r>
                        <a:rPr lang="es-ES" sz="900" u="none" strike="noStrike" dirty="0" smtClean="0">
                          <a:solidFill>
                            <a:schemeClr val="tx1"/>
                          </a:solidFill>
                          <a:effectLst/>
                        </a:rPr>
                        <a:t> </a:t>
                      </a:r>
                      <a:r>
                        <a:rPr lang="es-ES" sz="900" u="none" strike="noStrike" dirty="0" err="1">
                          <a:solidFill>
                            <a:schemeClr val="tx1"/>
                          </a:solidFill>
                          <a:effectLst/>
                        </a:rPr>
                        <a:t>used</a:t>
                      </a:r>
                      <a:r>
                        <a:rPr lang="es-ES" sz="900" u="none" strike="noStrike" dirty="0">
                          <a:solidFill>
                            <a:schemeClr val="tx1"/>
                          </a:solidFill>
                          <a:effectLst/>
                        </a:rPr>
                        <a:t> </a:t>
                      </a:r>
                      <a:r>
                        <a:rPr lang="es-ES" sz="900" u="none" strike="noStrike" dirty="0" err="1" smtClean="0">
                          <a:solidFill>
                            <a:schemeClr val="tx1"/>
                          </a:solidFill>
                          <a:effectLst/>
                        </a:rPr>
                        <a:t>capacity</a:t>
                      </a:r>
                      <a:r>
                        <a:rPr lang="es-ES" sz="900" u="none" strike="noStrike" dirty="0" smtClean="0">
                          <a:solidFill>
                            <a:schemeClr val="tx1"/>
                          </a:solidFill>
                          <a:effectLst/>
                        </a:rPr>
                        <a:t> (</a:t>
                      </a:r>
                      <a:r>
                        <a:rPr lang="es-ES" sz="900" u="none" strike="noStrike" dirty="0" err="1" smtClean="0">
                          <a:solidFill>
                            <a:schemeClr val="tx1"/>
                          </a:solidFill>
                          <a:effectLst/>
                        </a:rPr>
                        <a:t>kWh</a:t>
                      </a:r>
                      <a:r>
                        <a:rPr lang="es-ES" sz="900" u="none" strike="noStrike" dirty="0" smtClean="0">
                          <a:solidFill>
                            <a:schemeClr val="tx1"/>
                          </a:solidFill>
                          <a:effectLst/>
                        </a:rPr>
                        <a:t>/d)</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n-US" sz="900" u="none" strike="noStrike" dirty="0" smtClean="0">
                          <a:solidFill>
                            <a:schemeClr val="tx1"/>
                          </a:solidFill>
                          <a:effectLst/>
                        </a:rPr>
                        <a:t>Daily </a:t>
                      </a:r>
                      <a:r>
                        <a:rPr lang="en-US" sz="900" u="none" strike="noStrike" dirty="0">
                          <a:solidFill>
                            <a:schemeClr val="tx1"/>
                          </a:solidFill>
                          <a:effectLst/>
                        </a:rPr>
                        <a:t>used capacity (% referred to monthly contracted capacity)</a:t>
                      </a:r>
                      <a:endParaRPr lang="en-U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a:solidFill>
                            <a:schemeClr val="tx1"/>
                          </a:solidFill>
                          <a:effectLst/>
                        </a:rPr>
                        <a:t>Annual</a:t>
                      </a:r>
                      <a:r>
                        <a:rPr lang="es-ES" sz="900" u="none" strike="noStrike" dirty="0">
                          <a:solidFill>
                            <a:schemeClr val="tx1"/>
                          </a:solidFill>
                          <a:effectLst/>
                        </a:rPr>
                        <a:t> </a:t>
                      </a:r>
                      <a:r>
                        <a:rPr lang="es-ES" sz="900" u="none" strike="noStrike" dirty="0" err="1">
                          <a:solidFill>
                            <a:schemeClr val="tx1"/>
                          </a:solidFill>
                          <a:effectLst/>
                        </a:rPr>
                        <a:t>utilisation</a:t>
                      </a:r>
                      <a:r>
                        <a:rPr lang="es-ES" sz="900" u="none" strike="noStrike" dirty="0">
                          <a:solidFill>
                            <a:schemeClr val="tx1"/>
                          </a:solidFill>
                          <a:effectLst/>
                        </a:rPr>
                        <a:t> </a:t>
                      </a:r>
                      <a:r>
                        <a:rPr lang="es-ES" sz="900" u="none" strike="noStrike" dirty="0" err="1">
                          <a:solidFill>
                            <a:schemeClr val="tx1"/>
                          </a:solidFill>
                          <a:effectLst/>
                        </a:rPr>
                        <a:t>rate</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a:solidFill>
                            <a:schemeClr val="tx1"/>
                          </a:solidFill>
                          <a:effectLst/>
                        </a:rPr>
                        <a:t>Winter </a:t>
                      </a:r>
                      <a:r>
                        <a:rPr lang="es-ES" sz="900" u="none" strike="noStrike" dirty="0" err="1" smtClean="0">
                          <a:solidFill>
                            <a:schemeClr val="tx1"/>
                          </a:solidFill>
                          <a:effectLst/>
                        </a:rPr>
                        <a:t>percentage</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a:solidFill>
                            <a:schemeClr val="tx1"/>
                          </a:solidFill>
                          <a:effectLst/>
                        </a:rPr>
                        <a:t>Summer</a:t>
                      </a:r>
                      <a:r>
                        <a:rPr lang="es-ES" sz="900" u="none" strike="noStrike" dirty="0">
                          <a:solidFill>
                            <a:schemeClr val="tx1"/>
                          </a:solidFill>
                          <a:effectLst/>
                        </a:rPr>
                        <a:t> </a:t>
                      </a:r>
                      <a:r>
                        <a:rPr lang="es-ES" sz="900" u="none" strike="noStrike" dirty="0" err="1" smtClean="0">
                          <a:solidFill>
                            <a:schemeClr val="tx1"/>
                          </a:solidFill>
                          <a:effectLst/>
                        </a:rPr>
                        <a:t>percentage</a:t>
                      </a:r>
                      <a:endParaRPr lang="es-ES" sz="900" b="0" i="0" u="none" strike="noStrike" dirty="0">
                        <a:solidFill>
                          <a:schemeClr val="tx1"/>
                        </a:solidFill>
                        <a:effectLst/>
                        <a:latin typeface="Arial"/>
                      </a:endParaRPr>
                    </a:p>
                  </a:txBody>
                  <a:tcPr marL="8180" marR="8180" marT="8175" marB="0" anchor="ctr">
                    <a:solidFill>
                      <a:schemeClr val="bg1"/>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127669146"/>
              </p:ext>
            </p:extLst>
          </p:nvPr>
        </p:nvGraphicFramePr>
        <p:xfrm>
          <a:off x="461963" y="2420938"/>
          <a:ext cx="8143212" cy="2088228"/>
        </p:xfrm>
        <a:graphic>
          <a:graphicData uri="http://schemas.openxmlformats.org/drawingml/2006/table">
            <a:tbl>
              <a:tblPr>
                <a:tableStyleId>{5C22544A-7EE6-4342-B048-85BDC9FD1C3A}</a:tableStyleId>
              </a:tblPr>
              <a:tblGrid>
                <a:gridCol w="1173797"/>
                <a:gridCol w="809920"/>
                <a:gridCol w="977186"/>
                <a:gridCol w="1185535"/>
                <a:gridCol w="1455508"/>
                <a:gridCol w="868610"/>
                <a:gridCol w="836328"/>
                <a:gridCol w="836328"/>
              </a:tblGrid>
              <a:tr h="174019">
                <a:tc rowSpan="12">
                  <a:txBody>
                    <a:bodyPr/>
                    <a:lstStyle/>
                    <a:p>
                      <a:pPr algn="ctr" fontAlgn="ctr"/>
                      <a:r>
                        <a:rPr lang="es-ES" sz="1100" b="1" u="none" strike="noStrike" dirty="0">
                          <a:solidFill>
                            <a:schemeClr val="bg1"/>
                          </a:solidFill>
                          <a:effectLst/>
                        </a:rPr>
                        <a:t>Shipper 2</a:t>
                      </a:r>
                      <a:endParaRPr lang="es-ES" sz="1100" b="1" i="0" u="none" strike="noStrike" dirty="0">
                        <a:solidFill>
                          <a:schemeClr val="bg1"/>
                        </a:solidFill>
                        <a:effectLst/>
                        <a:latin typeface="Arial"/>
                      </a:endParaRPr>
                    </a:p>
                  </a:txBody>
                  <a:tcPr marL="7233" marR="7233" marT="7225" marB="0" anchor="ctr">
                    <a:solidFill>
                      <a:schemeClr val="bg1">
                        <a:lumMod val="20000"/>
                        <a:lumOff val="80000"/>
                      </a:schemeClr>
                    </a:solidFill>
                  </a:tcPr>
                </a:tc>
                <a:tc>
                  <a:txBody>
                    <a:bodyPr/>
                    <a:lstStyle/>
                    <a:p>
                      <a:pPr algn="l" fontAlgn="b"/>
                      <a:r>
                        <a:rPr lang="es-ES" sz="800" u="none" strike="noStrike">
                          <a:solidFill>
                            <a:schemeClr val="bg1"/>
                          </a:solidFill>
                          <a:effectLst/>
                        </a:rPr>
                        <a:t>Jul</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a:solidFill>
                            <a:schemeClr val="bg1"/>
                          </a:solidFill>
                          <a:effectLst/>
                          <a:latin typeface="+mn-lt"/>
                        </a:rPr>
                        <a:t>90</a:t>
                      </a:r>
                    </a:p>
                  </a:txBody>
                  <a:tcPr marL="9525" marR="9525" marT="95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18%</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rowSpan="12">
                  <a:txBody>
                    <a:bodyPr/>
                    <a:lstStyle/>
                    <a:p>
                      <a:pPr algn="ctr" fontAlgn="ctr"/>
                      <a:r>
                        <a:rPr lang="es-ES" sz="1400" b="0" i="0" u="none" strike="noStrike" dirty="0" smtClean="0">
                          <a:solidFill>
                            <a:schemeClr val="bg1"/>
                          </a:solidFill>
                          <a:effectLst/>
                          <a:latin typeface="Arial"/>
                        </a:rPr>
                        <a:t>41.42</a:t>
                      </a:r>
                      <a:r>
                        <a:rPr lang="es-ES" sz="1400" b="0" i="0" u="none" strike="noStrike" dirty="0">
                          <a:solidFill>
                            <a:schemeClr val="bg1"/>
                          </a:solidFill>
                          <a:effectLst/>
                          <a:latin typeface="Arial"/>
                        </a:rPr>
                        <a:t>%</a:t>
                      </a:r>
                    </a:p>
                  </a:txBody>
                  <a:tcPr marL="9525" marR="9525" marT="9525" marB="0" anchor="ctr">
                    <a:solidFill>
                      <a:schemeClr val="bg1">
                        <a:lumMod val="20000"/>
                        <a:lumOff val="80000"/>
                      </a:schemeClr>
                    </a:solidFill>
                  </a:tcPr>
                </a:tc>
                <a:tc rowSpan="12">
                  <a:txBody>
                    <a:bodyPr/>
                    <a:lstStyle/>
                    <a:p>
                      <a:pPr algn="ctr" fontAlgn="ctr"/>
                      <a:r>
                        <a:rPr lang="es-ES" sz="1400" b="1" i="0" u="none" strike="noStrike" dirty="0" smtClean="0">
                          <a:solidFill>
                            <a:srgbClr val="FF0000"/>
                          </a:solidFill>
                          <a:effectLst/>
                          <a:latin typeface="Arial"/>
                        </a:rPr>
                        <a:t>74.17</a:t>
                      </a:r>
                      <a:r>
                        <a:rPr lang="es-ES" sz="1400" b="1" i="0" u="none" strike="noStrike" dirty="0">
                          <a:solidFill>
                            <a:srgbClr val="FF0000"/>
                          </a:solidFill>
                          <a:effectLst/>
                          <a:latin typeface="Arial"/>
                        </a:rPr>
                        <a:t>%</a:t>
                      </a:r>
                    </a:p>
                  </a:txBody>
                  <a:tcPr marL="9525" marR="9525" marT="9525" marB="0" anchor="ctr">
                    <a:solidFill>
                      <a:schemeClr val="bg1">
                        <a:lumMod val="20000"/>
                        <a:lumOff val="80000"/>
                      </a:schemeClr>
                    </a:solidFill>
                  </a:tcPr>
                </a:tc>
                <a:tc rowSpan="12">
                  <a:txBody>
                    <a:bodyPr/>
                    <a:lstStyle/>
                    <a:p>
                      <a:pPr algn="ctr" fontAlgn="ctr"/>
                      <a:r>
                        <a:rPr lang="es-ES" sz="1400" b="1" i="0" u="none" strike="noStrike" dirty="0" smtClean="0">
                          <a:solidFill>
                            <a:srgbClr val="FF0000"/>
                          </a:solidFill>
                          <a:effectLst/>
                          <a:latin typeface="Arial"/>
                        </a:rPr>
                        <a:t>8.67</a:t>
                      </a:r>
                      <a:r>
                        <a:rPr lang="es-ES" sz="1400" b="1" i="0" u="none" strike="noStrike" dirty="0">
                          <a:solidFill>
                            <a:srgbClr val="FF0000"/>
                          </a:solidFill>
                          <a:effectLst/>
                          <a:latin typeface="Arial"/>
                        </a:rPr>
                        <a:t>%</a:t>
                      </a:r>
                    </a:p>
                  </a:txBody>
                  <a:tcPr marL="9525" marR="9525" marT="9525" marB="0" anchor="ctr">
                    <a:solidFill>
                      <a:schemeClr val="bg1">
                        <a:lumMod val="20000"/>
                        <a:lumOff val="80000"/>
                      </a:schemeClr>
                    </a:solidFill>
                  </a:tcPr>
                </a:tc>
              </a:tr>
              <a:tr h="174019">
                <a:tc vMerge="1">
                  <a:txBody>
                    <a:bodyPr/>
                    <a:lstStyle/>
                    <a:p>
                      <a:endParaRPr lang="es-ES"/>
                    </a:p>
                  </a:txBody>
                  <a:tcPr/>
                </a:tc>
                <a:tc>
                  <a:txBody>
                    <a:bodyPr/>
                    <a:lstStyle/>
                    <a:p>
                      <a:pPr algn="l" fontAlgn="b"/>
                      <a:r>
                        <a:rPr lang="es-ES" sz="800" u="none" strike="noStrike">
                          <a:solidFill>
                            <a:schemeClr val="bg1"/>
                          </a:solidFill>
                          <a:effectLst/>
                        </a:rPr>
                        <a:t>Ago</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a:solidFill>
                            <a:schemeClr val="bg1"/>
                          </a:solidFill>
                          <a:effectLst/>
                          <a:latin typeface="+mn-lt"/>
                        </a:rPr>
                        <a:t>80</a:t>
                      </a:r>
                    </a:p>
                  </a:txBody>
                  <a:tcPr marL="9525" marR="9525" marT="95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16%</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Sep</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a:solidFill>
                            <a:schemeClr val="bg1"/>
                          </a:solidFill>
                          <a:effectLst/>
                          <a:latin typeface="+mn-lt"/>
                        </a:rPr>
                        <a:t>10</a:t>
                      </a:r>
                    </a:p>
                  </a:txBody>
                  <a:tcPr marL="9525" marR="9525" marT="95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Oct</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smtClean="0">
                          <a:solidFill>
                            <a:schemeClr val="bg1"/>
                          </a:solidFill>
                          <a:effectLst/>
                          <a:latin typeface="+mn-lt"/>
                        </a:rPr>
                        <a:t>1,000</a:t>
                      </a:r>
                      <a:endParaRPr lang="es-ES" sz="900" b="0" i="0" u="none" strike="noStrike" dirty="0">
                        <a:solidFill>
                          <a:schemeClr val="bg1"/>
                        </a:solidFill>
                        <a:effectLst/>
                        <a:latin typeface="+mn-lt"/>
                      </a:endParaRPr>
                    </a:p>
                  </a:txBody>
                  <a:tcPr marL="9525" marR="9525" marT="95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Nov</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smtClean="0">
                          <a:solidFill>
                            <a:schemeClr val="bg1"/>
                          </a:solidFill>
                          <a:effectLst/>
                          <a:latin typeface="+mn-lt"/>
                        </a:rPr>
                        <a:t>1,500</a:t>
                      </a:r>
                      <a:endParaRPr lang="es-ES" sz="900" b="0" i="0" u="none" strike="noStrike" dirty="0">
                        <a:solidFill>
                          <a:schemeClr val="bg1"/>
                        </a:solidFill>
                        <a:effectLst/>
                        <a:latin typeface="+mn-lt"/>
                      </a:endParaRPr>
                    </a:p>
                  </a:txBody>
                  <a:tcPr marL="9525" marR="9525" marT="9525" marB="0" anchor="b">
                    <a:solidFill>
                      <a:schemeClr val="bg1">
                        <a:lumMod val="20000"/>
                        <a:lumOff val="80000"/>
                      </a:schemeClr>
                    </a:solidFill>
                  </a:tcPr>
                </a:tc>
                <a:tc>
                  <a:txBody>
                    <a:bodyPr/>
                    <a:lstStyle/>
                    <a:p>
                      <a:pPr algn="r" fontAlgn="b"/>
                      <a:r>
                        <a:rPr lang="es-ES" sz="900" u="none" strike="noStrike">
                          <a:solidFill>
                            <a:schemeClr val="bg1"/>
                          </a:solidFill>
                          <a:effectLst/>
                          <a:latin typeface="+mn-lt"/>
                        </a:rPr>
                        <a:t>75%</a:t>
                      </a:r>
                      <a:endParaRPr lang="es-ES" sz="900" b="0" i="0" u="none" strike="noStrike">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Dec</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smtClean="0">
                          <a:solidFill>
                            <a:schemeClr val="bg1"/>
                          </a:solidFill>
                          <a:effectLst/>
                          <a:latin typeface="+mn-lt"/>
                        </a:rPr>
                        <a:t>1,700</a:t>
                      </a:r>
                      <a:endParaRPr lang="es-ES" sz="900" b="0" i="0" u="none" strike="noStrike" dirty="0">
                        <a:solidFill>
                          <a:schemeClr val="bg1"/>
                        </a:solidFill>
                        <a:effectLst/>
                        <a:latin typeface="+mn-lt"/>
                      </a:endParaRPr>
                    </a:p>
                  </a:txBody>
                  <a:tcPr marL="9525" marR="9525" marT="9525" marB="0" anchor="b">
                    <a:solidFill>
                      <a:schemeClr val="bg1">
                        <a:lumMod val="20000"/>
                        <a:lumOff val="80000"/>
                      </a:schemeClr>
                    </a:solidFill>
                  </a:tcPr>
                </a:tc>
                <a:tc>
                  <a:txBody>
                    <a:bodyPr/>
                    <a:lstStyle/>
                    <a:p>
                      <a:pPr algn="r" fontAlgn="b"/>
                      <a:r>
                        <a:rPr lang="es-ES" sz="900" u="none" strike="noStrike">
                          <a:solidFill>
                            <a:schemeClr val="bg1"/>
                          </a:solidFill>
                          <a:effectLst/>
                          <a:latin typeface="+mn-lt"/>
                        </a:rPr>
                        <a:t>85%</a:t>
                      </a:r>
                      <a:endParaRPr lang="es-ES" sz="900" b="0" i="0" u="none" strike="noStrike">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Jan</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smtClean="0">
                          <a:solidFill>
                            <a:schemeClr val="bg1"/>
                          </a:solidFill>
                          <a:effectLst/>
                          <a:latin typeface="+mn-lt"/>
                        </a:rPr>
                        <a:t>1,700</a:t>
                      </a:r>
                      <a:endParaRPr lang="es-ES" sz="900" b="0" i="0" u="none" strike="noStrike" dirty="0">
                        <a:solidFill>
                          <a:schemeClr val="bg1"/>
                        </a:solidFill>
                        <a:effectLst/>
                        <a:latin typeface="+mn-lt"/>
                      </a:endParaRPr>
                    </a:p>
                  </a:txBody>
                  <a:tcPr marL="9525" marR="9525" marT="9525" marB="0" anchor="b">
                    <a:solidFill>
                      <a:schemeClr val="bg1">
                        <a:lumMod val="20000"/>
                        <a:lumOff val="80000"/>
                      </a:schemeClr>
                    </a:solidFill>
                  </a:tcPr>
                </a:tc>
                <a:tc>
                  <a:txBody>
                    <a:bodyPr/>
                    <a:lstStyle/>
                    <a:p>
                      <a:pPr algn="r" fontAlgn="b"/>
                      <a:r>
                        <a:rPr lang="es-ES" sz="900" u="none" strike="noStrike">
                          <a:solidFill>
                            <a:schemeClr val="bg1"/>
                          </a:solidFill>
                          <a:effectLst/>
                          <a:latin typeface="+mn-lt"/>
                        </a:rPr>
                        <a:t>85%</a:t>
                      </a:r>
                      <a:endParaRPr lang="es-ES" sz="900" b="0" i="0" u="none" strike="noStrike">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Feb</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smtClean="0">
                          <a:solidFill>
                            <a:schemeClr val="bg1"/>
                          </a:solidFill>
                          <a:effectLst/>
                          <a:latin typeface="+mn-lt"/>
                        </a:rPr>
                        <a:t>1,000</a:t>
                      </a:r>
                      <a:endParaRPr lang="es-ES" sz="900" b="0" i="0" u="none" strike="noStrike" dirty="0">
                        <a:solidFill>
                          <a:schemeClr val="bg1"/>
                        </a:solidFill>
                        <a:effectLst/>
                        <a:latin typeface="+mn-lt"/>
                      </a:endParaRPr>
                    </a:p>
                  </a:txBody>
                  <a:tcPr marL="9525" marR="9525" marT="95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Mar</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smtClean="0">
                          <a:solidFill>
                            <a:schemeClr val="bg1"/>
                          </a:solidFill>
                          <a:effectLst/>
                          <a:latin typeface="+mn-lt"/>
                        </a:rPr>
                        <a:t>2,000</a:t>
                      </a:r>
                      <a:endParaRPr lang="es-ES" sz="900" b="0" i="0" u="none" strike="noStrike" dirty="0">
                        <a:solidFill>
                          <a:schemeClr val="bg1"/>
                        </a:solidFill>
                        <a:effectLst/>
                        <a:latin typeface="+mn-lt"/>
                      </a:endParaRPr>
                    </a:p>
                  </a:txBody>
                  <a:tcPr marL="9525" marR="9525" marT="95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100%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Apr</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a:solidFill>
                            <a:schemeClr val="bg1"/>
                          </a:solidFill>
                          <a:effectLst/>
                          <a:latin typeface="+mn-lt"/>
                        </a:rPr>
                        <a:t>10</a:t>
                      </a:r>
                    </a:p>
                  </a:txBody>
                  <a:tcPr marL="9525" marR="9525" marT="95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May</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a:solidFill>
                            <a:schemeClr val="bg1"/>
                          </a:solidFill>
                          <a:effectLst/>
                          <a:latin typeface="+mn-lt"/>
                        </a:rPr>
                        <a:t>60</a:t>
                      </a:r>
                    </a:p>
                  </a:txBody>
                  <a:tcPr marL="9525" marR="9525" marT="95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12%</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174019">
                <a:tc vMerge="1">
                  <a:txBody>
                    <a:bodyPr/>
                    <a:lstStyle/>
                    <a:p>
                      <a:endParaRPr lang="es-ES"/>
                    </a:p>
                  </a:txBody>
                  <a:tcPr/>
                </a:tc>
                <a:tc>
                  <a:txBody>
                    <a:bodyPr/>
                    <a:lstStyle/>
                    <a:p>
                      <a:pPr algn="l" fontAlgn="b"/>
                      <a:r>
                        <a:rPr lang="es-ES" sz="800" u="none" strike="noStrike">
                          <a:solidFill>
                            <a:schemeClr val="bg1"/>
                          </a:solidFill>
                          <a:effectLst/>
                        </a:rPr>
                        <a:t>Jun</a:t>
                      </a:r>
                      <a:endParaRPr lang="es-ES" sz="800" b="0" i="0" u="none" strike="noStrike">
                        <a:solidFill>
                          <a:schemeClr val="bg1"/>
                        </a:solidFill>
                        <a:effectLst/>
                        <a:latin typeface="Arial"/>
                      </a:endParaRPr>
                    </a:p>
                  </a:txBody>
                  <a:tcPr marL="7233" marR="7233" marT="7225" marB="0" anchor="b">
                    <a:solidFill>
                      <a:schemeClr val="bg1">
                        <a:lumMod val="20000"/>
                        <a:lumOff val="80000"/>
                      </a:schemeClr>
                    </a:solidFill>
                  </a:tcPr>
                </a:tc>
                <a:tc>
                  <a:txBody>
                    <a:bodyPr/>
                    <a:lstStyle/>
                    <a:p>
                      <a:pPr algn="r" fontAlgn="b"/>
                      <a:r>
                        <a:rPr lang="es-ES" sz="900" u="none" strike="noStrike" dirty="0">
                          <a:solidFill>
                            <a:schemeClr val="bg1"/>
                          </a:solidFill>
                          <a:effectLst/>
                          <a:latin typeface="+mn-lt"/>
                        </a:rPr>
                        <a:t>500</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a:txBody>
                    <a:bodyPr/>
                    <a:lstStyle/>
                    <a:p>
                      <a:pPr algn="r" fontAlgn="b"/>
                      <a:r>
                        <a:rPr lang="es-ES" sz="900" b="0" i="0" u="none" strike="noStrike" dirty="0">
                          <a:solidFill>
                            <a:schemeClr val="bg1"/>
                          </a:solidFill>
                          <a:effectLst/>
                          <a:latin typeface="+mn-lt"/>
                        </a:rPr>
                        <a:t>10</a:t>
                      </a:r>
                    </a:p>
                  </a:txBody>
                  <a:tcPr marL="9525" marR="9525" marT="9525" marB="0" anchor="b">
                    <a:solidFill>
                      <a:schemeClr val="bg1">
                        <a:lumMod val="20000"/>
                        <a:lumOff val="80000"/>
                      </a:schemeClr>
                    </a:solidFill>
                  </a:tcPr>
                </a:tc>
                <a:tc>
                  <a:txBody>
                    <a:bodyPr/>
                    <a:lstStyle/>
                    <a:p>
                      <a:pPr algn="r" fontAlgn="b"/>
                      <a:r>
                        <a:rPr lang="es-ES" sz="900" u="none" strike="noStrike" dirty="0" smtClean="0">
                          <a:solidFill>
                            <a:schemeClr val="bg1"/>
                          </a:solidFill>
                          <a:effectLst/>
                          <a:latin typeface="+mn-lt"/>
                        </a:rPr>
                        <a:t>2%</a:t>
                      </a:r>
                      <a:endParaRPr lang="es-ES" sz="900" b="0" i="0" u="none" strike="noStrike" dirty="0">
                        <a:solidFill>
                          <a:schemeClr val="bg1"/>
                        </a:solidFill>
                        <a:effectLst/>
                        <a:latin typeface="+mn-lt"/>
                      </a:endParaRPr>
                    </a:p>
                  </a:txBody>
                  <a:tcPr marL="7233" marR="7233" marT="7225" marB="0" anchor="b">
                    <a:solidFill>
                      <a:schemeClr val="bg1">
                        <a:lumMod val="20000"/>
                        <a:lumOff val="80000"/>
                      </a:schemeClr>
                    </a:solidFill>
                  </a:tcPr>
                </a:tc>
                <a:tc vMerge="1">
                  <a:txBody>
                    <a:bodyPr/>
                    <a:lstStyle/>
                    <a:p>
                      <a:endParaRPr lang="es-ES"/>
                    </a:p>
                  </a:txBody>
                  <a:tcPr/>
                </a:tc>
                <a:tc vMerge="1">
                  <a:txBody>
                    <a:bodyPr/>
                    <a:lstStyle/>
                    <a:p>
                      <a:endParaRPr lang="es-ES"/>
                    </a:p>
                  </a:txBody>
                  <a:tcPr/>
                </a:tc>
                <a:tc vMerge="1">
                  <a:txBody>
                    <a:bodyPr/>
                    <a:lstStyle/>
                    <a:p>
                      <a:endParaRPr lang="es-ES"/>
                    </a:p>
                  </a:txBody>
                  <a:tcPr/>
                </a:tc>
              </a:tr>
            </a:tbl>
          </a:graphicData>
        </a:graphic>
      </p:graphicFrame>
      <p:sp>
        <p:nvSpPr>
          <p:cNvPr id="22626" name="2 CuadroTexto"/>
          <p:cNvSpPr txBox="1">
            <a:spLocks noChangeArrowheads="1"/>
          </p:cNvSpPr>
          <p:nvPr/>
        </p:nvSpPr>
        <p:spPr bwMode="auto">
          <a:xfrm>
            <a:off x="496888" y="4727575"/>
            <a:ext cx="3714750" cy="646113"/>
          </a:xfrm>
          <a:prstGeom prst="rect">
            <a:avLst/>
          </a:prstGeom>
          <a:noFill/>
          <a:ln w="9525">
            <a:noFill/>
            <a:miter lim="800000"/>
            <a:headEnd/>
            <a:tailEnd/>
          </a:ln>
        </p:spPr>
        <p:txBody>
          <a:bodyPr>
            <a:spAutoFit/>
          </a:bodyPr>
          <a:lstStyle/>
          <a:p>
            <a:r>
              <a:rPr lang="en-US" b="0"/>
              <a:t>Summer Percentage: 8.67%</a:t>
            </a:r>
          </a:p>
          <a:p>
            <a:r>
              <a:rPr lang="en-US" b="0"/>
              <a:t>Winter Percentage: 74.17%</a:t>
            </a:r>
          </a:p>
        </p:txBody>
      </p:sp>
      <p:sp>
        <p:nvSpPr>
          <p:cNvPr id="22627" name="3 CuadroTexto"/>
          <p:cNvSpPr txBox="1">
            <a:spLocks noChangeArrowheads="1"/>
          </p:cNvSpPr>
          <p:nvPr/>
        </p:nvSpPr>
        <p:spPr bwMode="auto">
          <a:xfrm>
            <a:off x="611188" y="5743575"/>
            <a:ext cx="8281987" cy="277813"/>
          </a:xfrm>
          <a:prstGeom prst="rect">
            <a:avLst/>
          </a:prstGeom>
          <a:noFill/>
          <a:ln w="9525">
            <a:noFill/>
            <a:miter lim="800000"/>
            <a:headEnd/>
            <a:tailEnd/>
          </a:ln>
        </p:spPr>
        <p:txBody>
          <a:bodyPr>
            <a:spAutoFit/>
          </a:bodyPr>
          <a:lstStyle/>
          <a:p>
            <a:r>
              <a:rPr lang="en-US" sz="1200" b="0"/>
              <a:t>Note that this example only includes monthly capacities, however it should be carried out with daily capacities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0075" y="239713"/>
            <a:ext cx="8332788" cy="365125"/>
          </a:xfrm>
          <a:noFill/>
        </p:spPr>
        <p:txBody>
          <a:bodyPr/>
          <a:lstStyle/>
          <a:p>
            <a:r>
              <a:rPr lang="en-US" smtClean="0"/>
              <a:t>Example</a:t>
            </a:r>
          </a:p>
        </p:txBody>
      </p:sp>
      <p:sp>
        <p:nvSpPr>
          <p:cNvPr id="55299" name="Text Box 3"/>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pPr>
            <a:r>
              <a:rPr lang="en-US" sz="2000">
                <a:solidFill>
                  <a:schemeClr val="tx2"/>
                </a:solidFill>
              </a:rPr>
              <a:t>Reduction of capacity to Shipper 3</a:t>
            </a:r>
            <a:endParaRPr lang="el-GR" sz="2000">
              <a:solidFill>
                <a:schemeClr val="tx2"/>
              </a:solidFill>
            </a:endParaRPr>
          </a:p>
        </p:txBody>
      </p:sp>
      <p:sp>
        <p:nvSpPr>
          <p:cNvPr id="55300" name="Oval 4"/>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4</a:t>
            </a:r>
            <a:endParaRPr lang="es-ES" sz="2000">
              <a:solidFill>
                <a:schemeClr val="tx1"/>
              </a:solidFill>
            </a:endParaRPr>
          </a:p>
        </p:txBody>
      </p:sp>
      <p:graphicFrame>
        <p:nvGraphicFramePr>
          <p:cNvPr id="5" name="4 Tabla"/>
          <p:cNvGraphicFramePr>
            <a:graphicFrameLocks noGrp="1"/>
          </p:cNvGraphicFramePr>
          <p:nvPr/>
        </p:nvGraphicFramePr>
        <p:xfrm>
          <a:off x="1619250" y="1700213"/>
          <a:ext cx="6984776" cy="648072"/>
        </p:xfrm>
        <a:graphic>
          <a:graphicData uri="http://schemas.openxmlformats.org/drawingml/2006/table">
            <a:tbl>
              <a:tblPr>
                <a:tableStyleId>{5C22544A-7EE6-4342-B048-85BDC9FD1C3A}</a:tableStyleId>
              </a:tblPr>
              <a:tblGrid>
                <a:gridCol w="811704"/>
                <a:gridCol w="979339"/>
                <a:gridCol w="1188147"/>
                <a:gridCol w="1458715"/>
                <a:gridCol w="870523"/>
                <a:gridCol w="838174"/>
                <a:gridCol w="838174"/>
              </a:tblGrid>
              <a:tr h="648072">
                <a:tc>
                  <a:txBody>
                    <a:bodyPr/>
                    <a:lstStyle/>
                    <a:p>
                      <a:pPr algn="ctr" fontAlgn="b"/>
                      <a:r>
                        <a:rPr lang="es-ES" sz="900" u="none" strike="noStrike" dirty="0" err="1">
                          <a:solidFill>
                            <a:schemeClr val="tx1"/>
                          </a:solidFill>
                          <a:effectLst/>
                        </a:rPr>
                        <a:t>Month</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smtClean="0">
                          <a:solidFill>
                            <a:schemeClr val="tx1"/>
                          </a:solidFill>
                          <a:effectLst/>
                        </a:rPr>
                        <a:t>Daily</a:t>
                      </a:r>
                      <a:r>
                        <a:rPr lang="es-ES" sz="900" u="none" strike="noStrike" dirty="0" smtClean="0">
                          <a:solidFill>
                            <a:schemeClr val="tx1"/>
                          </a:solidFill>
                          <a:effectLst/>
                        </a:rPr>
                        <a:t> </a:t>
                      </a:r>
                      <a:r>
                        <a:rPr lang="es-ES" sz="900" u="none" strike="noStrike" dirty="0" err="1">
                          <a:solidFill>
                            <a:schemeClr val="tx1"/>
                          </a:solidFill>
                          <a:effectLst/>
                        </a:rPr>
                        <a:t>contracted</a:t>
                      </a:r>
                      <a:r>
                        <a:rPr lang="es-ES" sz="900" u="none" strike="noStrike" dirty="0">
                          <a:solidFill>
                            <a:schemeClr val="tx1"/>
                          </a:solidFill>
                          <a:effectLst/>
                        </a:rPr>
                        <a:t> </a:t>
                      </a:r>
                      <a:r>
                        <a:rPr lang="es-ES" sz="900" u="none" strike="noStrike" dirty="0" err="1">
                          <a:solidFill>
                            <a:schemeClr val="tx1"/>
                          </a:solidFill>
                          <a:effectLst/>
                        </a:rPr>
                        <a:t>capacity</a:t>
                      </a:r>
                      <a:r>
                        <a:rPr lang="es-ES" sz="900" u="none" strike="noStrike" dirty="0">
                          <a:solidFill>
                            <a:schemeClr val="tx1"/>
                          </a:solidFill>
                          <a:effectLst/>
                        </a:rPr>
                        <a:t> (</a:t>
                      </a:r>
                      <a:r>
                        <a:rPr lang="es-ES" sz="900" u="none" strike="noStrike" dirty="0" err="1">
                          <a:solidFill>
                            <a:schemeClr val="tx1"/>
                          </a:solidFill>
                          <a:effectLst/>
                        </a:rPr>
                        <a:t>kWh</a:t>
                      </a:r>
                      <a:r>
                        <a:rPr lang="es-ES" sz="900" u="none" strike="noStrike" dirty="0">
                          <a:solidFill>
                            <a:schemeClr val="tx1"/>
                          </a:solidFill>
                          <a:effectLst/>
                        </a:rPr>
                        <a:t>/d)</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smtClean="0">
                          <a:solidFill>
                            <a:schemeClr val="tx1"/>
                          </a:solidFill>
                          <a:effectLst/>
                        </a:rPr>
                        <a:t>Daily</a:t>
                      </a:r>
                      <a:r>
                        <a:rPr lang="es-ES" sz="900" u="none" strike="noStrike" dirty="0" smtClean="0">
                          <a:solidFill>
                            <a:schemeClr val="tx1"/>
                          </a:solidFill>
                          <a:effectLst/>
                        </a:rPr>
                        <a:t> </a:t>
                      </a:r>
                      <a:r>
                        <a:rPr lang="es-ES" sz="900" u="none" strike="noStrike" dirty="0" err="1">
                          <a:solidFill>
                            <a:schemeClr val="tx1"/>
                          </a:solidFill>
                          <a:effectLst/>
                        </a:rPr>
                        <a:t>used</a:t>
                      </a:r>
                      <a:r>
                        <a:rPr lang="es-ES" sz="900" u="none" strike="noStrike" dirty="0">
                          <a:solidFill>
                            <a:schemeClr val="tx1"/>
                          </a:solidFill>
                          <a:effectLst/>
                        </a:rPr>
                        <a:t> </a:t>
                      </a:r>
                      <a:r>
                        <a:rPr lang="es-ES" sz="900" u="none" strike="noStrike" dirty="0" err="1">
                          <a:solidFill>
                            <a:schemeClr val="tx1"/>
                          </a:solidFill>
                          <a:effectLst/>
                        </a:rPr>
                        <a:t>capacity</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n-US" sz="900" u="none" strike="noStrike" dirty="0" smtClean="0">
                          <a:solidFill>
                            <a:schemeClr val="tx1"/>
                          </a:solidFill>
                          <a:effectLst/>
                        </a:rPr>
                        <a:t>Daily </a:t>
                      </a:r>
                      <a:r>
                        <a:rPr lang="en-US" sz="900" u="none" strike="noStrike" dirty="0">
                          <a:solidFill>
                            <a:schemeClr val="tx1"/>
                          </a:solidFill>
                          <a:effectLst/>
                        </a:rPr>
                        <a:t>used capacity (% referred to monthly contracted capacity)</a:t>
                      </a:r>
                      <a:endParaRPr lang="en-U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a:solidFill>
                            <a:schemeClr val="tx1"/>
                          </a:solidFill>
                          <a:effectLst/>
                        </a:rPr>
                        <a:t>Annual</a:t>
                      </a:r>
                      <a:r>
                        <a:rPr lang="es-ES" sz="900" u="none" strike="noStrike" dirty="0">
                          <a:solidFill>
                            <a:schemeClr val="tx1"/>
                          </a:solidFill>
                          <a:effectLst/>
                        </a:rPr>
                        <a:t> </a:t>
                      </a:r>
                      <a:r>
                        <a:rPr lang="es-ES" sz="900" u="none" strike="noStrike" dirty="0" err="1">
                          <a:solidFill>
                            <a:schemeClr val="tx1"/>
                          </a:solidFill>
                          <a:effectLst/>
                        </a:rPr>
                        <a:t>utilisation</a:t>
                      </a:r>
                      <a:r>
                        <a:rPr lang="es-ES" sz="900" u="none" strike="noStrike" dirty="0">
                          <a:solidFill>
                            <a:schemeClr val="tx1"/>
                          </a:solidFill>
                          <a:effectLst/>
                        </a:rPr>
                        <a:t> </a:t>
                      </a:r>
                      <a:r>
                        <a:rPr lang="es-ES" sz="900" u="none" strike="noStrike" dirty="0" err="1">
                          <a:solidFill>
                            <a:schemeClr val="tx1"/>
                          </a:solidFill>
                          <a:effectLst/>
                        </a:rPr>
                        <a:t>rate</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a:solidFill>
                            <a:schemeClr val="tx1"/>
                          </a:solidFill>
                          <a:effectLst/>
                        </a:rPr>
                        <a:t>Winter </a:t>
                      </a:r>
                      <a:r>
                        <a:rPr lang="es-ES" sz="900" u="none" strike="noStrike" dirty="0" err="1" smtClean="0">
                          <a:solidFill>
                            <a:schemeClr val="tx1"/>
                          </a:solidFill>
                          <a:effectLst/>
                        </a:rPr>
                        <a:t>percentage</a:t>
                      </a:r>
                      <a:endParaRPr lang="es-ES" sz="900" b="0" i="0" u="none" strike="noStrike" dirty="0">
                        <a:solidFill>
                          <a:schemeClr val="tx1"/>
                        </a:solidFill>
                        <a:effectLst/>
                        <a:latin typeface="Arial"/>
                      </a:endParaRPr>
                    </a:p>
                  </a:txBody>
                  <a:tcPr marL="8180" marR="8180" marT="8175" marB="0" anchor="ctr">
                    <a:solidFill>
                      <a:schemeClr val="bg1"/>
                    </a:solidFill>
                  </a:tcPr>
                </a:tc>
                <a:tc>
                  <a:txBody>
                    <a:bodyPr/>
                    <a:lstStyle/>
                    <a:p>
                      <a:pPr algn="ctr" fontAlgn="b"/>
                      <a:r>
                        <a:rPr lang="es-ES" sz="900" u="none" strike="noStrike" dirty="0" err="1">
                          <a:solidFill>
                            <a:schemeClr val="tx1"/>
                          </a:solidFill>
                          <a:effectLst/>
                        </a:rPr>
                        <a:t>Summer</a:t>
                      </a:r>
                      <a:r>
                        <a:rPr lang="es-ES" sz="900" u="none" strike="noStrike" dirty="0">
                          <a:solidFill>
                            <a:schemeClr val="tx1"/>
                          </a:solidFill>
                          <a:effectLst/>
                        </a:rPr>
                        <a:t> </a:t>
                      </a:r>
                      <a:r>
                        <a:rPr lang="es-ES" sz="900" u="none" strike="noStrike" dirty="0" err="1" smtClean="0">
                          <a:solidFill>
                            <a:schemeClr val="tx1"/>
                          </a:solidFill>
                          <a:effectLst/>
                        </a:rPr>
                        <a:t>percentage</a:t>
                      </a:r>
                      <a:endParaRPr lang="es-ES" sz="900" b="0" i="0" u="none" strike="noStrike" dirty="0">
                        <a:solidFill>
                          <a:schemeClr val="tx1"/>
                        </a:solidFill>
                        <a:effectLst/>
                        <a:latin typeface="Arial"/>
                      </a:endParaRPr>
                    </a:p>
                  </a:txBody>
                  <a:tcPr marL="8180" marR="8180" marT="8175" marB="0" anchor="ctr">
                    <a:solidFill>
                      <a:schemeClr val="bg1"/>
                    </a:solidFill>
                  </a:tcPr>
                </a:tc>
              </a:tr>
            </a:tbl>
          </a:graphicData>
        </a:graphic>
      </p:graphicFrame>
      <p:graphicFrame>
        <p:nvGraphicFramePr>
          <p:cNvPr id="2" name="1 Tabla"/>
          <p:cNvGraphicFramePr>
            <a:graphicFrameLocks noGrp="1"/>
          </p:cNvGraphicFramePr>
          <p:nvPr/>
        </p:nvGraphicFramePr>
        <p:xfrm>
          <a:off x="461963" y="2420938"/>
          <a:ext cx="8142287" cy="2095500"/>
        </p:xfrm>
        <a:graphic>
          <a:graphicData uri="http://schemas.openxmlformats.org/drawingml/2006/table">
            <a:tbl>
              <a:tblPr/>
              <a:tblGrid>
                <a:gridCol w="1173162"/>
                <a:gridCol w="809625"/>
                <a:gridCol w="977900"/>
                <a:gridCol w="1184275"/>
                <a:gridCol w="1455738"/>
                <a:gridCol w="868362"/>
                <a:gridCol w="836613"/>
                <a:gridCol w="836612"/>
              </a:tblGrid>
              <a:tr h="174625">
                <a:tc rowSpan="1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0" dirty="0" err="1" smtClean="0">
                          <a:ln>
                            <a:noFill/>
                          </a:ln>
                          <a:solidFill>
                            <a:schemeClr val="bg1"/>
                          </a:solidFill>
                          <a:effectLst/>
                          <a:latin typeface="Arial" charset="0"/>
                          <a:cs typeface="Arial" charset="0"/>
                        </a:rPr>
                        <a:t>Shipper</a:t>
                      </a:r>
                      <a:r>
                        <a:rPr kumimoji="0" lang="es-ES" sz="1100" b="1" i="0" u="none" strike="noStrike" cap="none" normalizeH="0" baseline="0" dirty="0" smtClean="0">
                          <a:ln>
                            <a:noFill/>
                          </a:ln>
                          <a:solidFill>
                            <a:schemeClr val="bg1"/>
                          </a:solidFill>
                          <a:effectLst/>
                          <a:latin typeface="Arial" charset="0"/>
                          <a:cs typeface="Arial" charset="0"/>
                        </a:rPr>
                        <a:t> 3</a:t>
                      </a:r>
                    </a:p>
                  </a:txBody>
                  <a:tcPr marL="7233" marR="7233" marT="72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Jul</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500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rowSpan="1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bg1"/>
                          </a:solidFill>
                          <a:effectLst/>
                          <a:latin typeface="Arial" charset="0"/>
                          <a:cs typeface="Arial" charset="0"/>
                        </a:rPr>
                        <a:t>47.92%</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rowSpan="1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0000"/>
                          </a:solidFill>
                          <a:effectLst/>
                          <a:latin typeface="Arial" charset="0"/>
                          <a:cs typeface="Arial" charset="0"/>
                        </a:rPr>
                        <a:t>20.00%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rowSpan="1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FF0000"/>
                          </a:solidFill>
                          <a:effectLst/>
                          <a:latin typeface="Arial" charset="0"/>
                          <a:cs typeface="Arial" charset="0"/>
                        </a:rPr>
                        <a:t>75.83%</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Ago</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Sep</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bg1"/>
                          </a:solidFill>
                          <a:effectLst/>
                          <a:latin typeface="Arial" charset="0"/>
                          <a:cs typeface="Arial" charset="0"/>
                        </a:rPr>
                        <a:t>1.000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50%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Oct</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Nov</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300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Dec</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Jan</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Feb</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Mar</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Apr</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May</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2.500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125%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r h="174625">
                <a:tc vMerge="1">
                  <a:txBody>
                    <a:bodyPr/>
                    <a:lstStyle/>
                    <a:p>
                      <a:endParaRPr lang="fr-F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800" b="0" i="0" u="none" strike="noStrike" cap="none" normalizeH="0" baseline="0" smtClean="0">
                          <a:ln>
                            <a:noFill/>
                          </a:ln>
                          <a:solidFill>
                            <a:schemeClr val="bg1"/>
                          </a:solidFill>
                          <a:effectLst/>
                          <a:latin typeface="Arial" charset="0"/>
                          <a:cs typeface="Arial" charset="0"/>
                        </a:rPr>
                        <a:t>Jun</a:t>
                      </a:r>
                    </a:p>
                  </a:txBody>
                  <a:tcPr marL="7233" marR="7233" marT="72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2.000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1.100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bg1"/>
                          </a:solidFill>
                          <a:effectLst/>
                          <a:latin typeface="Arial" charset="0"/>
                          <a:cs typeface="Arial" charset="0"/>
                        </a:rPr>
                        <a:t>55%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vMerge="1">
                  <a:txBody>
                    <a:bodyPr/>
                    <a:lstStyle/>
                    <a:p>
                      <a:endParaRPr lang="fr-FR"/>
                    </a:p>
                  </a:txBody>
                  <a:tcPr/>
                </a:tc>
                <a:tc vMerge="1">
                  <a:txBody>
                    <a:bodyPr/>
                    <a:lstStyle/>
                    <a:p>
                      <a:endParaRPr lang="fr-FR"/>
                    </a:p>
                  </a:txBody>
                  <a:tcPr/>
                </a:tc>
                <a:tc vMerge="1">
                  <a:txBody>
                    <a:bodyPr/>
                    <a:lstStyle/>
                    <a:p>
                      <a:endParaRPr lang="fr-FR"/>
                    </a:p>
                  </a:txBody>
                  <a:tcPr/>
                </a:tc>
              </a:tr>
            </a:tbl>
          </a:graphicData>
        </a:graphic>
      </p:graphicFrame>
      <p:sp>
        <p:nvSpPr>
          <p:cNvPr id="23650" name="2 CuadroTexto"/>
          <p:cNvSpPr txBox="1">
            <a:spLocks noChangeArrowheads="1"/>
          </p:cNvSpPr>
          <p:nvPr/>
        </p:nvSpPr>
        <p:spPr bwMode="auto">
          <a:xfrm>
            <a:off x="496888" y="4727575"/>
            <a:ext cx="3714750" cy="646113"/>
          </a:xfrm>
          <a:prstGeom prst="rect">
            <a:avLst/>
          </a:prstGeom>
          <a:noFill/>
          <a:ln w="9525">
            <a:noFill/>
            <a:miter lim="800000"/>
            <a:headEnd/>
            <a:tailEnd/>
          </a:ln>
        </p:spPr>
        <p:txBody>
          <a:bodyPr>
            <a:spAutoFit/>
          </a:bodyPr>
          <a:lstStyle/>
          <a:p>
            <a:r>
              <a:rPr lang="en-US" b="0"/>
              <a:t>Summer Percentage: 75.83%</a:t>
            </a:r>
          </a:p>
          <a:p>
            <a:r>
              <a:rPr lang="en-US" b="0"/>
              <a:t>Winter Percentage: 20.00%</a:t>
            </a:r>
          </a:p>
        </p:txBody>
      </p:sp>
      <p:sp>
        <p:nvSpPr>
          <p:cNvPr id="23651" name="3 CuadroTexto"/>
          <p:cNvSpPr txBox="1">
            <a:spLocks noChangeArrowheads="1"/>
          </p:cNvSpPr>
          <p:nvPr/>
        </p:nvSpPr>
        <p:spPr bwMode="auto">
          <a:xfrm>
            <a:off x="611188" y="5743575"/>
            <a:ext cx="8281987" cy="277813"/>
          </a:xfrm>
          <a:prstGeom prst="rect">
            <a:avLst/>
          </a:prstGeom>
          <a:noFill/>
          <a:ln w="9525">
            <a:noFill/>
            <a:miter lim="800000"/>
            <a:headEnd/>
            <a:tailEnd/>
          </a:ln>
        </p:spPr>
        <p:txBody>
          <a:bodyPr>
            <a:spAutoFit/>
          </a:bodyPr>
          <a:lstStyle/>
          <a:p>
            <a:r>
              <a:rPr lang="en-US" sz="1200" b="0"/>
              <a:t>Note that this example only includes monthly capacities, however it should be carried out with daily capacities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Yearly capacity for the 2016 gas year already booked</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5</a:t>
            </a:r>
            <a:endParaRPr lang="es-ES" sz="2000">
              <a:solidFill>
                <a:schemeClr val="tx1"/>
              </a:solidFill>
            </a:endParaRPr>
          </a:p>
        </p:txBody>
      </p:sp>
      <p:pic>
        <p:nvPicPr>
          <p:cNvPr id="24581" name="Picture 2"/>
          <p:cNvPicPr>
            <a:picLocks noChangeAspect="1" noChangeArrowheads="1"/>
          </p:cNvPicPr>
          <p:nvPr/>
        </p:nvPicPr>
        <p:blipFill>
          <a:blip r:embed="rId2" cstate="print"/>
          <a:srcRect/>
          <a:stretch>
            <a:fillRect/>
          </a:stretch>
        </p:blipFill>
        <p:spPr bwMode="auto">
          <a:xfrm>
            <a:off x="223838" y="1501775"/>
            <a:ext cx="8596312" cy="42497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3"/>
          <p:cNvPicPr>
            <a:picLocks noChangeAspect="1" noChangeArrowheads="1"/>
          </p:cNvPicPr>
          <p:nvPr/>
        </p:nvPicPr>
        <p:blipFill>
          <a:blip r:embed="rId2" cstate="print"/>
          <a:srcRect/>
          <a:stretch>
            <a:fillRect/>
          </a:stretch>
        </p:blipFill>
        <p:spPr bwMode="auto">
          <a:xfrm>
            <a:off x="357188" y="1370013"/>
            <a:ext cx="8391525" cy="4867275"/>
          </a:xfrm>
          <a:prstGeom prst="rect">
            <a:avLst/>
          </a:prstGeom>
          <a:noFill/>
          <a:ln w="9525">
            <a:noFill/>
            <a:miter lim="800000"/>
            <a:headEnd/>
            <a:tailEnd/>
          </a:ln>
          <a:effectLst/>
        </p:spPr>
      </p:pic>
      <p:sp>
        <p:nvSpPr>
          <p:cNvPr id="25603"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Maximum potential capacity to be withdrawn</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5</a:t>
            </a:r>
            <a:endParaRPr lang="es-ES" sz="2000">
              <a:solidFill>
                <a:schemeClr val="tx1"/>
              </a:solidFill>
            </a:endParaRPr>
          </a:p>
        </p:txBody>
      </p:sp>
      <p:sp>
        <p:nvSpPr>
          <p:cNvPr id="8" name="7 CuadroTexto"/>
          <p:cNvSpPr txBox="1"/>
          <p:nvPr/>
        </p:nvSpPr>
        <p:spPr>
          <a:xfrm>
            <a:off x="1116013" y="5346700"/>
            <a:ext cx="1296987"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1</a:t>
            </a:r>
            <a:endParaRPr lang="es-ES" sz="1000">
              <a:solidFill>
                <a:srgbClr val="595959"/>
              </a:solidFill>
            </a:endParaRPr>
          </a:p>
        </p:txBody>
      </p:sp>
      <p:sp>
        <p:nvSpPr>
          <p:cNvPr id="9" name="8 CuadroTexto"/>
          <p:cNvSpPr txBox="1"/>
          <p:nvPr/>
        </p:nvSpPr>
        <p:spPr>
          <a:xfrm>
            <a:off x="5148263" y="5349875"/>
            <a:ext cx="1439862"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3</a:t>
            </a:r>
            <a:endParaRPr lang="es-ES" sz="1000">
              <a:solidFill>
                <a:srgbClr val="595959"/>
              </a:solidFill>
            </a:endParaRPr>
          </a:p>
        </p:txBody>
      </p:sp>
      <p:sp>
        <p:nvSpPr>
          <p:cNvPr id="10" name="9 CuadroTexto"/>
          <p:cNvSpPr txBox="1"/>
          <p:nvPr/>
        </p:nvSpPr>
        <p:spPr>
          <a:xfrm>
            <a:off x="7275513" y="5346700"/>
            <a:ext cx="1295400"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4</a:t>
            </a:r>
            <a:endParaRPr lang="es-ES" sz="1000">
              <a:solidFill>
                <a:srgbClr val="595959"/>
              </a:solidFill>
            </a:endParaRPr>
          </a:p>
        </p:txBody>
      </p:sp>
      <p:sp>
        <p:nvSpPr>
          <p:cNvPr id="11" name="10 CuadroTexto"/>
          <p:cNvSpPr txBox="1"/>
          <p:nvPr/>
        </p:nvSpPr>
        <p:spPr>
          <a:xfrm>
            <a:off x="3168650" y="5349875"/>
            <a:ext cx="1296988"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2</a:t>
            </a:r>
            <a:endParaRPr lang="es-ES" sz="1000">
              <a:solidFill>
                <a:srgbClr val="595959"/>
              </a:solidFill>
            </a:endParaRPr>
          </a:p>
        </p:txBody>
      </p:sp>
      <p:sp>
        <p:nvSpPr>
          <p:cNvPr id="25610" name="2 CuadroTexto"/>
          <p:cNvSpPr txBox="1">
            <a:spLocks noChangeArrowheads="1"/>
          </p:cNvSpPr>
          <p:nvPr/>
        </p:nvSpPr>
        <p:spPr bwMode="auto">
          <a:xfrm>
            <a:off x="3140075" y="4030663"/>
            <a:ext cx="649288" cy="307975"/>
          </a:xfrm>
          <a:prstGeom prst="rect">
            <a:avLst/>
          </a:prstGeom>
          <a:noFill/>
          <a:ln w="9525">
            <a:noFill/>
            <a:miter lim="800000"/>
            <a:headEnd/>
            <a:tailEnd/>
          </a:ln>
        </p:spPr>
        <p:txBody>
          <a:bodyPr>
            <a:spAutoFit/>
          </a:bodyPr>
          <a:lstStyle/>
          <a:p>
            <a:pPr algn="ctr"/>
            <a:r>
              <a:rPr lang="es-ES_tradnl" sz="1400"/>
              <a:t>388</a:t>
            </a:r>
            <a:endParaRPr lang="es-ES" sz="1400"/>
          </a:p>
        </p:txBody>
      </p:sp>
      <p:sp>
        <p:nvSpPr>
          <p:cNvPr id="25611" name="15 CuadroTexto"/>
          <p:cNvSpPr txBox="1">
            <a:spLocks noChangeArrowheads="1"/>
          </p:cNvSpPr>
          <p:nvPr/>
        </p:nvSpPr>
        <p:spPr bwMode="auto">
          <a:xfrm>
            <a:off x="5194300" y="4391025"/>
            <a:ext cx="647700" cy="307975"/>
          </a:xfrm>
          <a:prstGeom prst="rect">
            <a:avLst/>
          </a:prstGeom>
          <a:noFill/>
          <a:ln w="9525">
            <a:noFill/>
            <a:miter lim="800000"/>
            <a:headEnd/>
            <a:tailEnd/>
          </a:ln>
        </p:spPr>
        <p:txBody>
          <a:bodyPr>
            <a:spAutoFit/>
          </a:bodyPr>
          <a:lstStyle/>
          <a:p>
            <a:pPr algn="ctr"/>
            <a:r>
              <a:rPr lang="es-ES_tradnl" sz="1400"/>
              <a:t>800</a:t>
            </a:r>
            <a:endParaRPr lang="es-ES" sz="1400"/>
          </a:p>
        </p:txBody>
      </p:sp>
      <p:sp>
        <p:nvSpPr>
          <p:cNvPr id="25612" name="3 Elipse"/>
          <p:cNvSpPr>
            <a:spLocks noChangeArrowheads="1"/>
          </p:cNvSpPr>
          <p:nvPr/>
        </p:nvSpPr>
        <p:spPr bwMode="auto">
          <a:xfrm>
            <a:off x="3140075" y="3978275"/>
            <a:ext cx="649288" cy="360363"/>
          </a:xfrm>
          <a:prstGeom prst="ellipse">
            <a:avLst/>
          </a:prstGeom>
          <a:noFill/>
          <a:ln w="28575" algn="ctr">
            <a:solidFill>
              <a:srgbClr val="CC3300"/>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5613" name="19 Elipse"/>
          <p:cNvSpPr>
            <a:spLocks noChangeArrowheads="1"/>
          </p:cNvSpPr>
          <p:nvPr/>
        </p:nvSpPr>
        <p:spPr bwMode="auto">
          <a:xfrm>
            <a:off x="5175250" y="4352925"/>
            <a:ext cx="647700" cy="360363"/>
          </a:xfrm>
          <a:prstGeom prst="ellipse">
            <a:avLst/>
          </a:prstGeom>
          <a:noFill/>
          <a:ln w="28575" algn="ctr">
            <a:solidFill>
              <a:srgbClr val="CC3300"/>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5614" name="4 CuadroTexto"/>
          <p:cNvSpPr txBox="1">
            <a:spLocks noChangeArrowheads="1"/>
          </p:cNvSpPr>
          <p:nvPr/>
        </p:nvSpPr>
        <p:spPr bwMode="auto">
          <a:xfrm>
            <a:off x="1744663" y="2060575"/>
            <a:ext cx="1819275" cy="646113"/>
          </a:xfrm>
          <a:prstGeom prst="rect">
            <a:avLst/>
          </a:prstGeom>
          <a:noFill/>
          <a:ln w="9525">
            <a:noFill/>
            <a:miter lim="800000"/>
            <a:headEnd/>
            <a:tailEnd/>
          </a:ln>
        </p:spPr>
        <p:txBody>
          <a:bodyPr>
            <a:spAutoFit/>
          </a:bodyPr>
          <a:lstStyle/>
          <a:p>
            <a:r>
              <a:rPr lang="es-ES_tradnl" b="0"/>
              <a:t>Lower than 1,500 GWh/d</a:t>
            </a:r>
            <a:endParaRPr lang="es-ES" b="0"/>
          </a:p>
        </p:txBody>
      </p:sp>
      <p:sp>
        <p:nvSpPr>
          <p:cNvPr id="6" name="5 Flecha derecha"/>
          <p:cNvSpPr/>
          <p:nvPr/>
        </p:nvSpPr>
        <p:spPr bwMode="auto">
          <a:xfrm>
            <a:off x="3330575" y="2276475"/>
            <a:ext cx="1160463" cy="287338"/>
          </a:xfrm>
          <a:prstGeom prst="rightArrow">
            <a:avLst/>
          </a:prstGeom>
          <a:solidFill>
            <a:schemeClr val="accent1">
              <a:lumMod val="20000"/>
              <a:lumOff val="80000"/>
            </a:schemeClr>
          </a:solidFill>
          <a:ln w="9525" cap="flat" cmpd="sng" algn="ctr">
            <a:noFill/>
            <a:prstDash val="solid"/>
            <a:round/>
            <a:headEnd type="none" w="med" len="med"/>
            <a:tailEnd type="none" w="med" len="med"/>
          </a:ln>
          <a:effectLst/>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5616" name="22 CuadroTexto"/>
          <p:cNvSpPr txBox="1">
            <a:spLocks noChangeArrowheads="1"/>
          </p:cNvSpPr>
          <p:nvPr/>
        </p:nvSpPr>
        <p:spPr bwMode="auto">
          <a:xfrm>
            <a:off x="4678363" y="2097088"/>
            <a:ext cx="1819275" cy="646112"/>
          </a:xfrm>
          <a:prstGeom prst="rect">
            <a:avLst/>
          </a:prstGeom>
          <a:noFill/>
          <a:ln w="9525">
            <a:noFill/>
            <a:miter lim="800000"/>
            <a:headEnd/>
            <a:tailEnd/>
          </a:ln>
        </p:spPr>
        <p:txBody>
          <a:bodyPr>
            <a:spAutoFit/>
          </a:bodyPr>
          <a:lstStyle/>
          <a:p>
            <a:r>
              <a:rPr lang="es-ES_tradnl" b="0"/>
              <a:t>No prorata is needed</a:t>
            </a:r>
            <a:endParaRPr lang="es-ES" b="0"/>
          </a:p>
        </p:txBody>
      </p:sp>
      <p:cxnSp>
        <p:nvCxnSpPr>
          <p:cNvPr id="25617" name="11 Conector angular"/>
          <p:cNvCxnSpPr>
            <a:cxnSpLocks noChangeShapeType="1"/>
            <a:stCxn id="25612" idx="0"/>
          </p:cNvCxnSpPr>
          <p:nvPr/>
        </p:nvCxnSpPr>
        <p:spPr bwMode="auto">
          <a:xfrm rot="16200000" flipV="1">
            <a:off x="2351882" y="2866231"/>
            <a:ext cx="1414462" cy="809625"/>
          </a:xfrm>
          <a:prstGeom prst="bentConnector3">
            <a:avLst>
              <a:gd name="adj1" fmla="val 50000"/>
            </a:avLst>
          </a:prstGeom>
          <a:noFill/>
          <a:ln w="9525" algn="ctr">
            <a:solidFill>
              <a:srgbClr val="CC3300"/>
            </a:solidFill>
            <a:round/>
            <a:headEnd/>
            <a:tailEnd type="arrow" w="med" len="med"/>
          </a:ln>
        </p:spPr>
      </p:cxnSp>
      <p:cxnSp>
        <p:nvCxnSpPr>
          <p:cNvPr id="25618" name="25 Conector angular"/>
          <p:cNvCxnSpPr>
            <a:cxnSpLocks noChangeShapeType="1"/>
            <a:stCxn id="25613" idx="0"/>
            <a:endCxn id="25614" idx="2"/>
          </p:cNvCxnSpPr>
          <p:nvPr/>
        </p:nvCxnSpPr>
        <p:spPr bwMode="auto">
          <a:xfrm rot="16200000" flipV="1">
            <a:off x="3253581" y="2107407"/>
            <a:ext cx="1646237" cy="2844800"/>
          </a:xfrm>
          <a:prstGeom prst="bentConnector3">
            <a:avLst>
              <a:gd name="adj1" fmla="val 65880"/>
            </a:avLst>
          </a:prstGeom>
          <a:noFill/>
          <a:ln w="9525" algn="ctr">
            <a:solidFill>
              <a:srgbClr val="CC3300"/>
            </a:solidFill>
            <a:round/>
            <a:headEnd/>
            <a:tailEnd type="arrow" w="med" len="med"/>
          </a:ln>
        </p:spPr>
      </p:cxn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3"/>
          <p:cNvPicPr>
            <a:picLocks noChangeAspect="1" noChangeArrowheads="1"/>
          </p:cNvPicPr>
          <p:nvPr/>
        </p:nvPicPr>
        <p:blipFill>
          <a:blip r:embed="rId2" cstate="print"/>
          <a:srcRect/>
          <a:stretch>
            <a:fillRect/>
          </a:stretch>
        </p:blipFill>
        <p:spPr bwMode="auto">
          <a:xfrm>
            <a:off x="357188" y="1370013"/>
            <a:ext cx="8391525" cy="4867275"/>
          </a:xfrm>
          <a:prstGeom prst="rect">
            <a:avLst/>
          </a:prstGeom>
          <a:noFill/>
          <a:ln w="9525">
            <a:noFill/>
            <a:miter lim="800000"/>
            <a:headEnd/>
            <a:tailEnd/>
          </a:ln>
          <a:effectLst/>
        </p:spPr>
      </p:pic>
      <p:sp>
        <p:nvSpPr>
          <p:cNvPr id="26627" name="Rectangle 4"/>
          <p:cNvSpPr>
            <a:spLocks noGrp="1" noChangeArrowheads="1"/>
          </p:cNvSpPr>
          <p:nvPr>
            <p:ph type="title"/>
          </p:nvPr>
        </p:nvSpPr>
        <p:spPr>
          <a:xfrm>
            <a:off x="600075" y="239713"/>
            <a:ext cx="8332788" cy="365125"/>
          </a:xfrm>
          <a:noFill/>
        </p:spPr>
        <p:txBody>
          <a:bodyPr/>
          <a:lstStyle/>
          <a:p>
            <a:r>
              <a:rPr lang="en-US" smtClean="0"/>
              <a:t>Example </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Maximum potential capacity to be withdrawn</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5</a:t>
            </a:r>
            <a:endParaRPr lang="es-ES" sz="2000">
              <a:solidFill>
                <a:schemeClr val="tx1"/>
              </a:solidFill>
            </a:endParaRPr>
          </a:p>
        </p:txBody>
      </p:sp>
      <p:sp>
        <p:nvSpPr>
          <p:cNvPr id="8" name="7 CuadroTexto"/>
          <p:cNvSpPr txBox="1"/>
          <p:nvPr/>
        </p:nvSpPr>
        <p:spPr>
          <a:xfrm>
            <a:off x="1116013" y="5346700"/>
            <a:ext cx="1296987"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1</a:t>
            </a:r>
            <a:endParaRPr lang="es-ES" sz="1000">
              <a:solidFill>
                <a:srgbClr val="595959"/>
              </a:solidFill>
            </a:endParaRPr>
          </a:p>
        </p:txBody>
      </p:sp>
      <p:sp>
        <p:nvSpPr>
          <p:cNvPr id="9" name="8 CuadroTexto"/>
          <p:cNvSpPr txBox="1"/>
          <p:nvPr/>
        </p:nvSpPr>
        <p:spPr>
          <a:xfrm>
            <a:off x="5148263" y="5349875"/>
            <a:ext cx="1439862"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3</a:t>
            </a:r>
            <a:endParaRPr lang="es-ES" sz="1000">
              <a:solidFill>
                <a:srgbClr val="595959"/>
              </a:solidFill>
            </a:endParaRPr>
          </a:p>
        </p:txBody>
      </p:sp>
      <p:sp>
        <p:nvSpPr>
          <p:cNvPr id="10" name="9 CuadroTexto"/>
          <p:cNvSpPr txBox="1"/>
          <p:nvPr/>
        </p:nvSpPr>
        <p:spPr>
          <a:xfrm>
            <a:off x="7275513" y="5346700"/>
            <a:ext cx="1295400"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4</a:t>
            </a:r>
            <a:endParaRPr lang="es-ES" sz="1000">
              <a:solidFill>
                <a:srgbClr val="595959"/>
              </a:solidFill>
            </a:endParaRPr>
          </a:p>
        </p:txBody>
      </p:sp>
      <p:sp>
        <p:nvSpPr>
          <p:cNvPr id="11" name="10 CuadroTexto"/>
          <p:cNvSpPr txBox="1"/>
          <p:nvPr/>
        </p:nvSpPr>
        <p:spPr>
          <a:xfrm>
            <a:off x="3168650" y="5349875"/>
            <a:ext cx="1296988"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2</a:t>
            </a:r>
            <a:endParaRPr lang="es-ES" sz="1000">
              <a:solidFill>
                <a:srgbClr val="595959"/>
              </a:solidFill>
            </a:endParaRPr>
          </a:p>
        </p:txBody>
      </p:sp>
      <p:sp>
        <p:nvSpPr>
          <p:cNvPr id="26634" name="14 CuadroTexto"/>
          <p:cNvSpPr txBox="1">
            <a:spLocks noChangeArrowheads="1"/>
          </p:cNvSpPr>
          <p:nvPr/>
        </p:nvSpPr>
        <p:spPr bwMode="auto">
          <a:xfrm>
            <a:off x="3843338" y="4030663"/>
            <a:ext cx="647700" cy="307975"/>
          </a:xfrm>
          <a:prstGeom prst="rect">
            <a:avLst/>
          </a:prstGeom>
          <a:noFill/>
          <a:ln w="9525">
            <a:noFill/>
            <a:miter lim="800000"/>
            <a:headEnd/>
            <a:tailEnd/>
          </a:ln>
        </p:spPr>
        <p:txBody>
          <a:bodyPr>
            <a:spAutoFit/>
          </a:bodyPr>
          <a:lstStyle/>
          <a:p>
            <a:pPr algn="ctr"/>
            <a:r>
              <a:rPr lang="es-ES_tradnl" sz="1400"/>
              <a:t>1,370</a:t>
            </a:r>
            <a:endParaRPr lang="es-ES" sz="1400"/>
          </a:p>
        </p:txBody>
      </p:sp>
      <p:sp>
        <p:nvSpPr>
          <p:cNvPr id="26635" name="16 CuadroTexto"/>
          <p:cNvSpPr txBox="1">
            <a:spLocks noChangeArrowheads="1"/>
          </p:cNvSpPr>
          <p:nvPr/>
        </p:nvSpPr>
        <p:spPr bwMode="auto">
          <a:xfrm>
            <a:off x="5895975" y="4391025"/>
            <a:ext cx="649288" cy="307975"/>
          </a:xfrm>
          <a:prstGeom prst="rect">
            <a:avLst/>
          </a:prstGeom>
          <a:noFill/>
          <a:ln w="9525">
            <a:noFill/>
            <a:miter lim="800000"/>
            <a:headEnd/>
            <a:tailEnd/>
          </a:ln>
        </p:spPr>
        <p:txBody>
          <a:bodyPr>
            <a:spAutoFit/>
          </a:bodyPr>
          <a:lstStyle/>
          <a:p>
            <a:pPr algn="ctr"/>
            <a:r>
              <a:rPr lang="es-ES_tradnl" sz="1400"/>
              <a:t>242</a:t>
            </a:r>
            <a:endParaRPr lang="es-ES" sz="1400"/>
          </a:p>
        </p:txBody>
      </p:sp>
      <p:sp>
        <p:nvSpPr>
          <p:cNvPr id="26636" name="3 Elipse"/>
          <p:cNvSpPr>
            <a:spLocks noChangeArrowheads="1"/>
          </p:cNvSpPr>
          <p:nvPr/>
        </p:nvSpPr>
        <p:spPr bwMode="auto">
          <a:xfrm>
            <a:off x="3817938" y="4038600"/>
            <a:ext cx="647700" cy="360363"/>
          </a:xfrm>
          <a:prstGeom prst="ellipse">
            <a:avLst/>
          </a:prstGeom>
          <a:noFill/>
          <a:ln w="28575" algn="ctr">
            <a:solidFill>
              <a:srgbClr val="CC3300"/>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6637" name="19 Elipse"/>
          <p:cNvSpPr>
            <a:spLocks noChangeArrowheads="1"/>
          </p:cNvSpPr>
          <p:nvPr/>
        </p:nvSpPr>
        <p:spPr bwMode="auto">
          <a:xfrm>
            <a:off x="5868988" y="4391025"/>
            <a:ext cx="647700" cy="360363"/>
          </a:xfrm>
          <a:prstGeom prst="ellipse">
            <a:avLst/>
          </a:prstGeom>
          <a:noFill/>
          <a:ln w="28575" algn="ctr">
            <a:solidFill>
              <a:srgbClr val="CC3300"/>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6638" name="4 CuadroTexto"/>
          <p:cNvSpPr txBox="1">
            <a:spLocks noChangeArrowheads="1"/>
          </p:cNvSpPr>
          <p:nvPr/>
        </p:nvSpPr>
        <p:spPr bwMode="auto">
          <a:xfrm>
            <a:off x="1744663" y="2060575"/>
            <a:ext cx="1819275" cy="646113"/>
          </a:xfrm>
          <a:prstGeom prst="rect">
            <a:avLst/>
          </a:prstGeom>
          <a:noFill/>
          <a:ln w="9525">
            <a:noFill/>
            <a:miter lim="800000"/>
            <a:headEnd/>
            <a:tailEnd/>
          </a:ln>
        </p:spPr>
        <p:txBody>
          <a:bodyPr>
            <a:spAutoFit/>
          </a:bodyPr>
          <a:lstStyle/>
          <a:p>
            <a:r>
              <a:rPr lang="es-ES_tradnl" b="0"/>
              <a:t>Higher than 1,500 GWh/d</a:t>
            </a:r>
            <a:endParaRPr lang="es-ES" b="0"/>
          </a:p>
        </p:txBody>
      </p:sp>
      <p:sp>
        <p:nvSpPr>
          <p:cNvPr id="6" name="5 Flecha derecha"/>
          <p:cNvSpPr/>
          <p:nvPr/>
        </p:nvSpPr>
        <p:spPr bwMode="auto">
          <a:xfrm>
            <a:off x="3330575" y="2276475"/>
            <a:ext cx="1160463" cy="287338"/>
          </a:xfrm>
          <a:prstGeom prst="rightArrow">
            <a:avLst/>
          </a:prstGeom>
          <a:solidFill>
            <a:schemeClr val="accent1">
              <a:lumMod val="20000"/>
              <a:lumOff val="80000"/>
            </a:schemeClr>
          </a:solidFill>
          <a:ln w="9525" cap="flat" cmpd="sng" algn="ctr">
            <a:noFill/>
            <a:prstDash val="solid"/>
            <a:round/>
            <a:headEnd type="none" w="med" len="med"/>
            <a:tailEnd type="none" w="med" len="med"/>
          </a:ln>
          <a:effectLst/>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6640" name="22 CuadroTexto"/>
          <p:cNvSpPr txBox="1">
            <a:spLocks noChangeArrowheads="1"/>
          </p:cNvSpPr>
          <p:nvPr/>
        </p:nvSpPr>
        <p:spPr bwMode="auto">
          <a:xfrm>
            <a:off x="4678363" y="2097088"/>
            <a:ext cx="1819275" cy="646112"/>
          </a:xfrm>
          <a:prstGeom prst="rect">
            <a:avLst/>
          </a:prstGeom>
          <a:noFill/>
          <a:ln w="9525">
            <a:noFill/>
            <a:miter lim="800000"/>
            <a:headEnd/>
            <a:tailEnd/>
          </a:ln>
        </p:spPr>
        <p:txBody>
          <a:bodyPr>
            <a:spAutoFit/>
          </a:bodyPr>
          <a:lstStyle/>
          <a:p>
            <a:r>
              <a:rPr lang="es-ES_tradnl" b="0"/>
              <a:t>Prorata is needed</a:t>
            </a:r>
            <a:endParaRPr lang="es-ES" b="0"/>
          </a:p>
        </p:txBody>
      </p:sp>
      <p:cxnSp>
        <p:nvCxnSpPr>
          <p:cNvPr id="26641" name="11 Conector angular"/>
          <p:cNvCxnSpPr>
            <a:cxnSpLocks noChangeShapeType="1"/>
            <a:stCxn id="26636" idx="0"/>
            <a:endCxn id="26638" idx="2"/>
          </p:cNvCxnSpPr>
          <p:nvPr/>
        </p:nvCxnSpPr>
        <p:spPr bwMode="auto">
          <a:xfrm rot="16200000" flipV="1">
            <a:off x="2732088" y="2628900"/>
            <a:ext cx="1331912" cy="1487488"/>
          </a:xfrm>
          <a:prstGeom prst="bentConnector3">
            <a:avLst>
              <a:gd name="adj1" fmla="val 50000"/>
            </a:avLst>
          </a:prstGeom>
          <a:noFill/>
          <a:ln w="9525" algn="ctr">
            <a:solidFill>
              <a:srgbClr val="CC3300"/>
            </a:solidFill>
            <a:round/>
            <a:headEnd/>
            <a:tailEnd type="arrow" w="med" len="med"/>
          </a:ln>
        </p:spPr>
      </p:cxnSp>
      <p:cxnSp>
        <p:nvCxnSpPr>
          <p:cNvPr id="26642" name="25 Conector angular"/>
          <p:cNvCxnSpPr>
            <a:cxnSpLocks noChangeShapeType="1"/>
            <a:stCxn id="26637" idx="0"/>
            <a:endCxn id="26638" idx="2"/>
          </p:cNvCxnSpPr>
          <p:nvPr/>
        </p:nvCxnSpPr>
        <p:spPr bwMode="auto">
          <a:xfrm rot="16200000" flipV="1">
            <a:off x="3581400" y="1779588"/>
            <a:ext cx="1684337" cy="3538538"/>
          </a:xfrm>
          <a:prstGeom prst="bentConnector3">
            <a:avLst>
              <a:gd name="adj1" fmla="val 61375"/>
            </a:avLst>
          </a:prstGeom>
          <a:noFill/>
          <a:ln w="9525" algn="ctr">
            <a:solidFill>
              <a:srgbClr val="CC3300"/>
            </a:solidFill>
            <a:round/>
            <a:headEnd/>
            <a:tailEnd type="arrow" w="med" len="med"/>
          </a:ln>
        </p:spPr>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519113" y="1208088"/>
            <a:ext cx="8391525" cy="5029200"/>
          </a:xfrm>
          <a:prstGeom prst="rect">
            <a:avLst/>
          </a:prstGeom>
          <a:noFill/>
          <a:ln w="9525">
            <a:noFill/>
            <a:miter lim="800000"/>
            <a:headEnd/>
            <a:tailEnd/>
          </a:ln>
          <a:effectLst/>
        </p:spPr>
      </p:pic>
      <p:sp>
        <p:nvSpPr>
          <p:cNvPr id="27651"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Potential capacity to be withdrawn</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5</a:t>
            </a:r>
            <a:endParaRPr lang="es-ES" sz="2000">
              <a:solidFill>
                <a:schemeClr val="tx1"/>
              </a:solidFill>
            </a:endParaRPr>
          </a:p>
        </p:txBody>
      </p:sp>
      <p:sp>
        <p:nvSpPr>
          <p:cNvPr id="8" name="7 CuadroTexto"/>
          <p:cNvSpPr txBox="1"/>
          <p:nvPr/>
        </p:nvSpPr>
        <p:spPr>
          <a:xfrm>
            <a:off x="1042988" y="5186363"/>
            <a:ext cx="1296987"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1</a:t>
            </a:r>
            <a:endParaRPr lang="es-ES" sz="1000">
              <a:solidFill>
                <a:srgbClr val="595959"/>
              </a:solidFill>
            </a:endParaRPr>
          </a:p>
        </p:txBody>
      </p:sp>
      <p:sp>
        <p:nvSpPr>
          <p:cNvPr id="9" name="8 CuadroTexto"/>
          <p:cNvSpPr txBox="1"/>
          <p:nvPr/>
        </p:nvSpPr>
        <p:spPr>
          <a:xfrm>
            <a:off x="5084763" y="5192713"/>
            <a:ext cx="1439862"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3</a:t>
            </a:r>
            <a:endParaRPr lang="es-ES" sz="1000">
              <a:solidFill>
                <a:srgbClr val="595959"/>
              </a:solidFill>
            </a:endParaRPr>
          </a:p>
        </p:txBody>
      </p:sp>
      <p:sp>
        <p:nvSpPr>
          <p:cNvPr id="10" name="9 CuadroTexto"/>
          <p:cNvSpPr txBox="1"/>
          <p:nvPr/>
        </p:nvSpPr>
        <p:spPr>
          <a:xfrm>
            <a:off x="7200900" y="5194300"/>
            <a:ext cx="1295400" cy="261938"/>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4</a:t>
            </a:r>
            <a:endParaRPr lang="es-ES" sz="1000">
              <a:solidFill>
                <a:srgbClr val="595959"/>
              </a:solidFill>
            </a:endParaRPr>
          </a:p>
        </p:txBody>
      </p:sp>
      <p:sp>
        <p:nvSpPr>
          <p:cNvPr id="11" name="10 CuadroTexto"/>
          <p:cNvSpPr txBox="1"/>
          <p:nvPr/>
        </p:nvSpPr>
        <p:spPr>
          <a:xfrm>
            <a:off x="3105150" y="5186363"/>
            <a:ext cx="1296988" cy="261937"/>
          </a:xfrm>
          <a:prstGeom prst="rect">
            <a:avLst/>
          </a:prstGeom>
          <a:solidFill>
            <a:schemeClr val="tx1"/>
          </a:solidFill>
        </p:spPr>
        <p:txBody>
          <a:bodyPr>
            <a:spAutoFit/>
          </a:bodyPr>
          <a:lstStyle/>
          <a:p>
            <a:pPr algn="ctr"/>
            <a:r>
              <a:rPr lang="en-US" sz="1000">
                <a:solidFill>
                  <a:srgbClr val="595959"/>
                </a:solidFill>
              </a:rPr>
              <a:t>Shipper</a:t>
            </a:r>
            <a:r>
              <a:rPr lang="es-ES_tradnl" sz="1000">
                <a:solidFill>
                  <a:srgbClr val="595959"/>
                </a:solidFill>
              </a:rPr>
              <a:t> 2</a:t>
            </a:r>
            <a:endParaRPr lang="es-ES" sz="1000">
              <a:solidFill>
                <a:srgbClr val="595959"/>
              </a:solidFill>
            </a:endParaRPr>
          </a:p>
        </p:txBody>
      </p:sp>
      <p:sp>
        <p:nvSpPr>
          <p:cNvPr id="27658" name="21 CuadroTexto"/>
          <p:cNvSpPr txBox="1">
            <a:spLocks noChangeArrowheads="1"/>
          </p:cNvSpPr>
          <p:nvPr/>
        </p:nvSpPr>
        <p:spPr bwMode="auto">
          <a:xfrm>
            <a:off x="3059113" y="3906838"/>
            <a:ext cx="649287" cy="307975"/>
          </a:xfrm>
          <a:prstGeom prst="rect">
            <a:avLst/>
          </a:prstGeom>
          <a:noFill/>
          <a:ln w="9525">
            <a:noFill/>
            <a:miter lim="800000"/>
            <a:headEnd/>
            <a:tailEnd/>
          </a:ln>
        </p:spPr>
        <p:txBody>
          <a:bodyPr>
            <a:spAutoFit/>
          </a:bodyPr>
          <a:lstStyle/>
          <a:p>
            <a:pPr algn="ctr"/>
            <a:r>
              <a:rPr lang="es-ES_tradnl" sz="1400"/>
              <a:t>388</a:t>
            </a:r>
            <a:endParaRPr lang="es-ES" sz="1400"/>
          </a:p>
        </p:txBody>
      </p:sp>
      <p:sp>
        <p:nvSpPr>
          <p:cNvPr id="27659" name="23 CuadroTexto"/>
          <p:cNvSpPr txBox="1">
            <a:spLocks noChangeArrowheads="1"/>
          </p:cNvSpPr>
          <p:nvPr/>
        </p:nvSpPr>
        <p:spPr bwMode="auto">
          <a:xfrm>
            <a:off x="3762375" y="3906838"/>
            <a:ext cx="647700" cy="307975"/>
          </a:xfrm>
          <a:prstGeom prst="rect">
            <a:avLst/>
          </a:prstGeom>
          <a:noFill/>
          <a:ln w="9525">
            <a:noFill/>
            <a:miter lim="800000"/>
            <a:headEnd/>
            <a:tailEnd/>
          </a:ln>
        </p:spPr>
        <p:txBody>
          <a:bodyPr>
            <a:spAutoFit/>
          </a:bodyPr>
          <a:lstStyle/>
          <a:p>
            <a:pPr algn="ctr"/>
            <a:r>
              <a:rPr lang="es-ES_tradnl" sz="1400"/>
              <a:t>1,275</a:t>
            </a:r>
            <a:endParaRPr lang="es-ES" sz="1400"/>
          </a:p>
        </p:txBody>
      </p:sp>
      <p:sp>
        <p:nvSpPr>
          <p:cNvPr id="27660" name="24 CuadroTexto"/>
          <p:cNvSpPr txBox="1">
            <a:spLocks noChangeArrowheads="1"/>
          </p:cNvSpPr>
          <p:nvPr/>
        </p:nvSpPr>
        <p:spPr bwMode="auto">
          <a:xfrm>
            <a:off x="5113338" y="4267200"/>
            <a:ext cx="647700" cy="307975"/>
          </a:xfrm>
          <a:prstGeom prst="rect">
            <a:avLst/>
          </a:prstGeom>
          <a:noFill/>
          <a:ln w="9525">
            <a:noFill/>
            <a:miter lim="800000"/>
            <a:headEnd/>
            <a:tailEnd/>
          </a:ln>
        </p:spPr>
        <p:txBody>
          <a:bodyPr>
            <a:spAutoFit/>
          </a:bodyPr>
          <a:lstStyle/>
          <a:p>
            <a:pPr algn="ctr"/>
            <a:r>
              <a:rPr lang="es-ES_tradnl" sz="1400"/>
              <a:t>800</a:t>
            </a:r>
            <a:endParaRPr lang="es-ES" sz="1400"/>
          </a:p>
        </p:txBody>
      </p:sp>
      <p:sp>
        <p:nvSpPr>
          <p:cNvPr id="27661" name="26 CuadroTexto"/>
          <p:cNvSpPr txBox="1">
            <a:spLocks noChangeArrowheads="1"/>
          </p:cNvSpPr>
          <p:nvPr/>
        </p:nvSpPr>
        <p:spPr bwMode="auto">
          <a:xfrm>
            <a:off x="5816600" y="4267200"/>
            <a:ext cx="647700" cy="307975"/>
          </a:xfrm>
          <a:prstGeom prst="rect">
            <a:avLst/>
          </a:prstGeom>
          <a:noFill/>
          <a:ln w="9525">
            <a:noFill/>
            <a:miter lim="800000"/>
            <a:headEnd/>
            <a:tailEnd/>
          </a:ln>
        </p:spPr>
        <p:txBody>
          <a:bodyPr>
            <a:spAutoFit/>
          </a:bodyPr>
          <a:lstStyle/>
          <a:p>
            <a:pPr algn="ctr"/>
            <a:r>
              <a:rPr lang="es-ES_tradnl" sz="1400"/>
              <a:t>225</a:t>
            </a:r>
            <a:endParaRPr lang="es-ES" sz="140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sp>
        <p:nvSpPr>
          <p:cNvPr id="28676" name="Rectangle 3"/>
          <p:cNvSpPr>
            <a:spLocks noChangeArrowheads="1"/>
          </p:cNvSpPr>
          <p:nvPr/>
        </p:nvSpPr>
        <p:spPr bwMode="auto">
          <a:xfrm>
            <a:off x="611188" y="1339850"/>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Capacity auctioned at the quarterly capacity auctions for year 2016: </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endParaRPr lang="en-US" b="0"/>
          </a:p>
        </p:txBody>
      </p:sp>
      <p:graphicFrame>
        <p:nvGraphicFramePr>
          <p:cNvPr id="6" name="5 Tabla"/>
          <p:cNvGraphicFramePr>
            <a:graphicFrameLocks noGrp="1"/>
          </p:cNvGraphicFramePr>
          <p:nvPr/>
        </p:nvGraphicFramePr>
        <p:xfrm>
          <a:off x="1565275" y="1995488"/>
          <a:ext cx="6118225" cy="1079500"/>
        </p:xfrm>
        <a:graphic>
          <a:graphicData uri="http://schemas.openxmlformats.org/drawingml/2006/table">
            <a:tbl>
              <a:tblPr/>
              <a:tblGrid>
                <a:gridCol w="1455738"/>
                <a:gridCol w="1063625"/>
                <a:gridCol w="1587500"/>
                <a:gridCol w="2011362"/>
              </a:tblGrid>
              <a:tr h="1079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cs typeface="Arial" charset="0"/>
                        </a:rPr>
                        <a:t>Quarter</a:t>
                      </a:r>
                    </a:p>
                  </a:txBody>
                  <a:tcPr marL="8180" marR="8180" marT="817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cs typeface="Arial" charset="0"/>
                        </a:rPr>
                        <a:t>Available capacity</a:t>
                      </a:r>
                    </a:p>
                  </a:txBody>
                  <a:tcPr marL="8180" marR="8180" marT="817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Capacity released through LT UIOLI</a:t>
                      </a:r>
                      <a:endParaRPr kumimoji="0" lang="es-ES" sz="1600" b="0" i="0" u="none" strike="noStrike" cap="none" normalizeH="0" baseline="0" smtClean="0">
                        <a:ln>
                          <a:noFill/>
                        </a:ln>
                        <a:solidFill>
                          <a:schemeClr val="tx1"/>
                        </a:solidFill>
                        <a:effectLst/>
                        <a:latin typeface="Arial" charset="0"/>
                        <a:cs typeface="Arial" charset="0"/>
                      </a:endParaRPr>
                    </a:p>
                  </a:txBody>
                  <a:tcPr marL="8180" marR="8180" marT="817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Total capacity to be offered</a:t>
                      </a:r>
                    </a:p>
                  </a:txBody>
                  <a:tcPr marL="8180" marR="8180" marT="817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7" name="6 Tabla"/>
          <p:cNvGraphicFramePr>
            <a:graphicFrameLocks noGrp="1"/>
          </p:cNvGraphicFramePr>
          <p:nvPr/>
        </p:nvGraphicFramePr>
        <p:xfrm>
          <a:off x="1547813" y="3141663"/>
          <a:ext cx="6153150" cy="2040580"/>
        </p:xfrm>
        <a:graphic>
          <a:graphicData uri="http://schemas.openxmlformats.org/drawingml/2006/table">
            <a:tbl>
              <a:tblPr/>
              <a:tblGrid>
                <a:gridCol w="1473200"/>
                <a:gridCol w="1079500"/>
                <a:gridCol w="1584325"/>
                <a:gridCol w="2016125"/>
              </a:tblGrid>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bg1"/>
                          </a:solidFill>
                          <a:effectLst/>
                          <a:latin typeface="Arial" charset="0"/>
                          <a:cs typeface="Arial" charset="0"/>
                        </a:rPr>
                        <a:t>Q1</a:t>
                      </a:r>
                      <a:r>
                        <a:rPr kumimoji="0" lang="es-ES" sz="1100" b="0" i="0" u="none" strike="noStrike" cap="none" normalizeH="0" baseline="0" smtClean="0">
                          <a:ln>
                            <a:noFill/>
                          </a:ln>
                          <a:solidFill>
                            <a:schemeClr val="bg1"/>
                          </a:solidFill>
                          <a:effectLst/>
                          <a:latin typeface="Arial" charset="0"/>
                          <a:cs typeface="Arial" charset="0"/>
                        </a:rPr>
                        <a:t> </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bg1"/>
                          </a:solidFill>
                          <a:effectLst/>
                          <a:latin typeface="Arial" charset="0"/>
                          <a:cs typeface="Arial" charset="0"/>
                        </a:rPr>
                        <a:t>(1 October 2016 to 31 December 2017)</a:t>
                      </a:r>
                    </a:p>
                  </a:txBody>
                  <a:tcPr marL="7233" marR="7233" marT="72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2,500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1,188</a:t>
                      </a:r>
                      <a:endParaRPr kumimoji="0" lang="es-ES" sz="1600" b="0" i="0" u="none" strike="noStrike" cap="none" normalizeH="0" baseline="0" smtClean="0">
                        <a:ln>
                          <a:noFill/>
                        </a:ln>
                        <a:solidFill>
                          <a:schemeClr val="bg1"/>
                        </a:solidFill>
                        <a:effectLst/>
                        <a:latin typeface="Arial" charset="0"/>
                        <a:cs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r>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bg1"/>
                          </a:solidFill>
                          <a:effectLst/>
                          <a:latin typeface="Arial" charset="0"/>
                          <a:cs typeface="Arial" charset="0"/>
                        </a:rPr>
                        <a:t>Q2</a:t>
                      </a:r>
                      <a:r>
                        <a:rPr kumimoji="0" lang="es-ES" sz="1100" b="0" i="0" u="none" strike="noStrike" cap="none" normalizeH="0" baseline="0" smtClean="0">
                          <a:ln>
                            <a:noFill/>
                          </a:ln>
                          <a:solidFill>
                            <a:schemeClr val="bg1"/>
                          </a:solidFill>
                          <a:effectLst/>
                          <a:latin typeface="Arial" charset="0"/>
                          <a:cs typeface="Arial" charset="0"/>
                        </a:rPr>
                        <a:t> </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bg1"/>
                          </a:solidFill>
                          <a:effectLst/>
                          <a:latin typeface="Arial" charset="0"/>
                          <a:cs typeface="Arial" charset="0"/>
                        </a:rPr>
                        <a:t>(1 January 2017 to 31 March 2017)</a:t>
                      </a:r>
                    </a:p>
                  </a:txBody>
                  <a:tcPr marL="7233" marR="7233" marT="72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1,000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1,188</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2,188</a:t>
                      </a:r>
                      <a:endParaRPr kumimoji="0" lang="es-ES" sz="1600" b="0" i="0" u="none" strike="noStrike" cap="none" normalizeH="0" baseline="0" smtClean="0">
                        <a:ln>
                          <a:noFill/>
                        </a:ln>
                        <a:solidFill>
                          <a:schemeClr val="bg1"/>
                        </a:solidFill>
                        <a:effectLst/>
                        <a:latin typeface="Arial" charset="0"/>
                        <a:cs typeface="Arial"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r>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bg1"/>
                          </a:solidFill>
                          <a:effectLst/>
                          <a:latin typeface="Arial" charset="0"/>
                          <a:cs typeface="Arial" charset="0"/>
                        </a:rPr>
                        <a:t>Q3</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bg1"/>
                          </a:solidFill>
                          <a:effectLst/>
                          <a:latin typeface="Arial" charset="0"/>
                          <a:cs typeface="Arial" charset="0"/>
                        </a:rPr>
                        <a:t> (1 April 2017 to 30 June 2017)</a:t>
                      </a:r>
                    </a:p>
                  </a:txBody>
                  <a:tcPr marL="7233" marR="7233" marT="72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500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1,500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2,000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r>
              <a:tr h="360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bg1"/>
                          </a:solidFill>
                          <a:effectLst/>
                          <a:latin typeface="Arial" charset="0"/>
                          <a:cs typeface="Arial" charset="0"/>
                        </a:rPr>
                        <a:t>Q4</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bg1"/>
                          </a:solidFill>
                          <a:effectLst/>
                          <a:latin typeface="Arial" charset="0"/>
                          <a:cs typeface="Arial" charset="0"/>
                        </a:rPr>
                        <a:t> (1 July 2017 to 30 September 2017)</a:t>
                      </a:r>
                    </a:p>
                  </a:txBody>
                  <a:tcPr marL="7233" marR="7233" marT="72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2,000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1,500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bg1"/>
                          </a:solidFill>
                          <a:effectLst/>
                          <a:latin typeface="Arial" charset="0"/>
                          <a:cs typeface="Arial" charset="0"/>
                        </a:rPr>
                        <a:t>3,000</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8ED"/>
                    </a:solidFill>
                  </a:tcPr>
                </a:tc>
              </a:tr>
            </a:tbl>
          </a:graphicData>
        </a:graphic>
      </p:graphicFrame>
      <p:sp>
        <p:nvSpPr>
          <p:cNvPr id="9"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Capacity offered in the annual quarterly capacity auctions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What is said in the Regulation...</a:t>
            </a:r>
            <a:endParaRPr lang="en-GB" sz="2800" dirty="0"/>
          </a:p>
        </p:txBody>
      </p:sp>
      <p:sp>
        <p:nvSpPr>
          <p:cNvPr id="10243" name="Rectangle 3"/>
          <p:cNvSpPr>
            <a:spLocks noChangeArrowheads="1"/>
          </p:cNvSpPr>
          <p:nvPr/>
        </p:nvSpPr>
        <p:spPr bwMode="auto">
          <a:xfrm>
            <a:off x="611560" y="836712"/>
            <a:ext cx="8281987" cy="5904755"/>
          </a:xfrm>
          <a:prstGeom prst="rect">
            <a:avLst/>
          </a:prstGeom>
          <a:noFill/>
          <a:ln w="9525">
            <a:noFill/>
            <a:miter lim="800000"/>
            <a:headEnd/>
            <a:tailEnd/>
          </a:ln>
        </p:spPr>
        <p:txBody>
          <a:bodyPr lIns="0" tIns="0" rIns="0" bIns="0"/>
          <a:lstStyle/>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a:t>According </a:t>
            </a:r>
            <a:r>
              <a:rPr lang="en-US" b="0" dirty="0" smtClean="0"/>
              <a:t>to article 2.2.4 </a:t>
            </a:r>
            <a:r>
              <a:rPr lang="en-US" b="0" dirty="0"/>
              <a:t>of Annex I to Regulation (EC) No </a:t>
            </a:r>
            <a:r>
              <a:rPr lang="en-US" b="0" dirty="0" smtClean="0"/>
              <a:t>715/2009:</a:t>
            </a:r>
          </a:p>
          <a:p>
            <a:endParaRPr lang="fr-FR" b="0" i="1" dirty="0"/>
          </a:p>
          <a:p>
            <a:pPr algn="just"/>
            <a:r>
              <a:rPr lang="en-US" b="0" i="1" dirty="0" smtClean="0"/>
              <a:t>“ </a:t>
            </a:r>
            <a:r>
              <a:rPr lang="en-US" b="0" i="1" u="sng" dirty="0" smtClean="0"/>
              <a:t>TSOs shall </a:t>
            </a:r>
            <a:r>
              <a:rPr lang="en-US" b="0" i="1" u="sng" dirty="0"/>
              <a:t>accept any surrender of firm capacity </a:t>
            </a:r>
            <a:r>
              <a:rPr lang="en-US" b="0" i="1" dirty="0"/>
              <a:t>which is contracted by the </a:t>
            </a:r>
            <a:r>
              <a:rPr lang="en-US" b="0" i="1" dirty="0" smtClean="0"/>
              <a:t>NU at </a:t>
            </a:r>
            <a:r>
              <a:rPr lang="en-US" b="0" i="1" dirty="0"/>
              <a:t>an </a:t>
            </a:r>
            <a:r>
              <a:rPr lang="en-US" b="0" i="1" dirty="0" smtClean="0"/>
              <a:t>IP, </a:t>
            </a:r>
            <a:r>
              <a:rPr lang="en-US" b="0" i="1" u="sng" dirty="0"/>
              <a:t>with the exception of capacity products with a duration of a day and shorter. </a:t>
            </a:r>
            <a:endParaRPr lang="en-US" b="0" i="1" u="sng" dirty="0" smtClean="0"/>
          </a:p>
          <a:p>
            <a:pPr algn="just"/>
            <a:endParaRPr lang="en-US" b="0" i="1" u="sng" dirty="0" smtClean="0"/>
          </a:p>
          <a:p>
            <a:pPr algn="just"/>
            <a:r>
              <a:rPr lang="en-US" b="0" i="1" dirty="0" smtClean="0"/>
              <a:t>The </a:t>
            </a:r>
            <a:r>
              <a:rPr lang="en-US" b="0" i="1" u="sng" dirty="0" smtClean="0"/>
              <a:t>NU shall </a:t>
            </a:r>
            <a:r>
              <a:rPr lang="en-US" b="0" i="1" u="sng" dirty="0"/>
              <a:t>retain its rights and obligations under the capacity contract until the capacity is reallocated</a:t>
            </a:r>
            <a:r>
              <a:rPr lang="en-US" b="0" i="1" dirty="0"/>
              <a:t> by the transmission system operator and to the extent the capacity is not reallocated by the </a:t>
            </a:r>
            <a:r>
              <a:rPr lang="en-US" b="0" i="1" dirty="0" smtClean="0"/>
              <a:t>TSO.</a:t>
            </a:r>
          </a:p>
          <a:p>
            <a:pPr algn="just"/>
            <a:endParaRPr lang="en-US" b="0" i="1" dirty="0" smtClean="0"/>
          </a:p>
          <a:p>
            <a:pPr algn="just"/>
            <a:r>
              <a:rPr lang="en-US" b="0" i="1" u="sng" dirty="0" smtClean="0"/>
              <a:t>Surrendered </a:t>
            </a:r>
            <a:r>
              <a:rPr lang="en-US" b="0" i="1" u="sng" dirty="0"/>
              <a:t>capacity</a:t>
            </a:r>
            <a:r>
              <a:rPr lang="en-US" b="0" i="1" dirty="0"/>
              <a:t> shall be considered to be </a:t>
            </a:r>
            <a:r>
              <a:rPr lang="en-US" b="0" i="1" u="sng" dirty="0"/>
              <a:t>reallocated only after all the available capacity has been allocated</a:t>
            </a:r>
            <a:r>
              <a:rPr lang="en-US" b="0" i="1" dirty="0"/>
              <a:t>. The </a:t>
            </a:r>
            <a:r>
              <a:rPr lang="en-US" b="0" i="1" dirty="0" smtClean="0"/>
              <a:t>TSO </a:t>
            </a:r>
            <a:r>
              <a:rPr lang="en-US" b="0" i="1" dirty="0"/>
              <a:t>shall notify the </a:t>
            </a:r>
            <a:r>
              <a:rPr lang="en-US" b="0" i="1" dirty="0" smtClean="0"/>
              <a:t>NU </a:t>
            </a:r>
            <a:r>
              <a:rPr lang="en-US" b="0" i="1" dirty="0"/>
              <a:t>without delay of any reallocation of its surrendered capacity. </a:t>
            </a:r>
            <a:endParaRPr lang="en-US" b="0" i="1" dirty="0" smtClean="0"/>
          </a:p>
          <a:p>
            <a:pPr algn="just"/>
            <a:endParaRPr lang="en-US" b="0" i="1" dirty="0" smtClean="0"/>
          </a:p>
          <a:p>
            <a:pPr algn="just"/>
            <a:r>
              <a:rPr lang="en-US" b="0" i="1" u="sng" dirty="0" smtClean="0"/>
              <a:t>Specific </a:t>
            </a:r>
            <a:r>
              <a:rPr lang="en-US" b="0" i="1" u="sng" dirty="0"/>
              <a:t>terms and conditions for surrendering </a:t>
            </a:r>
            <a:r>
              <a:rPr lang="en-US" b="0" i="1" dirty="0"/>
              <a:t>capacity, in particular for cases where several </a:t>
            </a:r>
            <a:r>
              <a:rPr lang="en-US" b="0" i="1" dirty="0" smtClean="0"/>
              <a:t>NUs </a:t>
            </a:r>
            <a:r>
              <a:rPr lang="en-US" b="0" i="1" dirty="0"/>
              <a:t>surrender their capacity, </a:t>
            </a:r>
            <a:r>
              <a:rPr lang="en-US" b="0" i="1" u="sng" dirty="0"/>
              <a:t>shall be approved by the </a:t>
            </a:r>
            <a:r>
              <a:rPr lang="en-US" b="0" i="1" u="sng" dirty="0" smtClean="0"/>
              <a:t>NRA</a:t>
            </a:r>
            <a:r>
              <a:rPr lang="en-US" b="0" i="1" dirty="0" smtClean="0"/>
              <a:t>.”</a:t>
            </a:r>
          </a:p>
          <a:p>
            <a:pPr algn="just"/>
            <a:endParaRPr lang="en-US" b="0" i="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Annual quarterly capacity auctions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graphicFrame>
        <p:nvGraphicFramePr>
          <p:cNvPr id="13" name="12 Tabla"/>
          <p:cNvGraphicFramePr>
            <a:graphicFrameLocks noGrp="1"/>
          </p:cNvGraphicFramePr>
          <p:nvPr/>
        </p:nvGraphicFramePr>
        <p:xfrm>
          <a:off x="395288" y="1700213"/>
          <a:ext cx="3240087" cy="1633538"/>
        </p:xfrm>
        <a:graphic>
          <a:graphicData uri="http://schemas.openxmlformats.org/drawingml/2006/table">
            <a:tbl>
              <a:tblPr/>
              <a:tblGrid>
                <a:gridCol w="744537"/>
                <a:gridCol w="1050925"/>
                <a:gridCol w="1444625"/>
              </a:tblGrid>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9,000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29723" name="1 Rectángulo redondeado"/>
          <p:cNvSpPr>
            <a:spLocks noChangeArrowheads="1"/>
          </p:cNvSpPr>
          <p:nvPr/>
        </p:nvSpPr>
        <p:spPr bwMode="auto">
          <a:xfrm>
            <a:off x="250825" y="1341438"/>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1</a:t>
            </a:r>
            <a:endParaRPr lang="es-ES" sz="1400">
              <a:solidFill>
                <a:schemeClr val="tx1"/>
              </a:solidFill>
            </a:endParaRPr>
          </a:p>
        </p:txBody>
      </p:sp>
      <p:graphicFrame>
        <p:nvGraphicFramePr>
          <p:cNvPr id="19" name="18 Tabla"/>
          <p:cNvGraphicFramePr>
            <a:graphicFrameLocks noGrp="1"/>
          </p:cNvGraphicFramePr>
          <p:nvPr/>
        </p:nvGraphicFramePr>
        <p:xfrm>
          <a:off x="4932363" y="1700213"/>
          <a:ext cx="3240087" cy="1633538"/>
        </p:xfrm>
        <a:graphic>
          <a:graphicData uri="http://schemas.openxmlformats.org/drawingml/2006/table">
            <a:tbl>
              <a:tblPr/>
              <a:tblGrid>
                <a:gridCol w="744537"/>
                <a:gridCol w="1050925"/>
                <a:gridCol w="1444625"/>
              </a:tblGrid>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1,100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2,188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graphicFrame>
        <p:nvGraphicFramePr>
          <p:cNvPr id="21" name="20 Tabla"/>
          <p:cNvGraphicFramePr>
            <a:graphicFrameLocks noGrp="1"/>
          </p:cNvGraphicFramePr>
          <p:nvPr/>
        </p:nvGraphicFramePr>
        <p:xfrm>
          <a:off x="430213" y="4121150"/>
          <a:ext cx="3240087" cy="1632561"/>
        </p:xfrm>
        <a:graphic>
          <a:graphicData uri="http://schemas.openxmlformats.org/drawingml/2006/table">
            <a:tbl>
              <a:tblPr/>
              <a:tblGrid>
                <a:gridCol w="744537"/>
                <a:gridCol w="1050925"/>
                <a:gridCol w="1444625"/>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29768" name="3 CuadroTexto"/>
          <p:cNvSpPr txBox="1">
            <a:spLocks noChangeArrowheads="1"/>
          </p:cNvSpPr>
          <p:nvPr/>
        </p:nvSpPr>
        <p:spPr bwMode="auto">
          <a:xfrm>
            <a:off x="3679825" y="2124075"/>
            <a:ext cx="1187450" cy="584200"/>
          </a:xfrm>
          <a:prstGeom prst="rect">
            <a:avLst/>
          </a:prstGeom>
          <a:noFill/>
          <a:ln w="9525">
            <a:noFill/>
            <a:miter lim="800000"/>
            <a:headEnd/>
            <a:tailEnd/>
          </a:ln>
        </p:spPr>
        <p:txBody>
          <a:bodyPr>
            <a:spAutoFit/>
          </a:bodyPr>
          <a:lstStyle/>
          <a:p>
            <a:r>
              <a:rPr lang="es-ES_tradnl" sz="1600"/>
              <a:t>Clearing price P2</a:t>
            </a:r>
            <a:endParaRPr lang="es-ES" sz="1600"/>
          </a:p>
        </p:txBody>
      </p:sp>
      <p:sp>
        <p:nvSpPr>
          <p:cNvPr id="29769" name="11 Rectángulo redondeado"/>
          <p:cNvSpPr>
            <a:spLocks noChangeArrowheads="1"/>
          </p:cNvSpPr>
          <p:nvPr/>
        </p:nvSpPr>
        <p:spPr bwMode="auto">
          <a:xfrm>
            <a:off x="333375" y="2209800"/>
            <a:ext cx="3375025" cy="360363"/>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9770" name="15 Rectángulo redondeado"/>
          <p:cNvSpPr>
            <a:spLocks noChangeArrowheads="1"/>
          </p:cNvSpPr>
          <p:nvPr/>
        </p:nvSpPr>
        <p:spPr bwMode="auto">
          <a:xfrm>
            <a:off x="4787900" y="1341438"/>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2</a:t>
            </a:r>
            <a:endParaRPr lang="es-ES" sz="1400">
              <a:solidFill>
                <a:schemeClr val="tx1"/>
              </a:solidFill>
            </a:endParaRPr>
          </a:p>
        </p:txBody>
      </p:sp>
      <p:sp>
        <p:nvSpPr>
          <p:cNvPr id="29771" name="3 CuadroTexto"/>
          <p:cNvSpPr txBox="1">
            <a:spLocks noChangeArrowheads="1"/>
          </p:cNvSpPr>
          <p:nvPr/>
        </p:nvSpPr>
        <p:spPr bwMode="auto">
          <a:xfrm>
            <a:off x="8205788" y="2536825"/>
            <a:ext cx="1189037" cy="585788"/>
          </a:xfrm>
          <a:prstGeom prst="rect">
            <a:avLst/>
          </a:prstGeom>
          <a:noFill/>
          <a:ln w="9525">
            <a:noFill/>
            <a:miter lim="800000"/>
            <a:headEnd/>
            <a:tailEnd/>
          </a:ln>
        </p:spPr>
        <p:txBody>
          <a:bodyPr>
            <a:spAutoFit/>
          </a:bodyPr>
          <a:lstStyle/>
          <a:p>
            <a:r>
              <a:rPr lang="es-ES_tradnl" sz="1600"/>
              <a:t>Clearing price P1</a:t>
            </a:r>
            <a:endParaRPr lang="es-ES" sz="1600"/>
          </a:p>
        </p:txBody>
      </p:sp>
      <p:sp>
        <p:nvSpPr>
          <p:cNvPr id="29772" name="11 Rectángulo redondeado"/>
          <p:cNvSpPr>
            <a:spLocks noChangeArrowheads="1"/>
          </p:cNvSpPr>
          <p:nvPr/>
        </p:nvSpPr>
        <p:spPr bwMode="auto">
          <a:xfrm>
            <a:off x="4859338" y="2595563"/>
            <a:ext cx="3375025" cy="360362"/>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29773" name="22 Rectángulo redondeado"/>
          <p:cNvSpPr>
            <a:spLocks noChangeArrowheads="1"/>
          </p:cNvSpPr>
          <p:nvPr/>
        </p:nvSpPr>
        <p:spPr bwMode="auto">
          <a:xfrm>
            <a:off x="247650" y="3716338"/>
            <a:ext cx="1152525" cy="288925"/>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3</a:t>
            </a:r>
            <a:endParaRPr lang="es-ES" sz="1400">
              <a:solidFill>
                <a:schemeClr val="tx1"/>
              </a:solidFill>
            </a:endParaRPr>
          </a:p>
        </p:txBody>
      </p:sp>
      <p:sp>
        <p:nvSpPr>
          <p:cNvPr id="29774" name="3 CuadroTexto"/>
          <p:cNvSpPr txBox="1">
            <a:spLocks noChangeArrowheads="1"/>
          </p:cNvSpPr>
          <p:nvPr/>
        </p:nvSpPr>
        <p:spPr bwMode="auto">
          <a:xfrm>
            <a:off x="3679825" y="4913313"/>
            <a:ext cx="1187450" cy="584200"/>
          </a:xfrm>
          <a:prstGeom prst="rect">
            <a:avLst/>
          </a:prstGeom>
          <a:noFill/>
          <a:ln w="9525">
            <a:noFill/>
            <a:miter lim="800000"/>
            <a:headEnd/>
            <a:tailEnd/>
          </a:ln>
        </p:spPr>
        <p:txBody>
          <a:bodyPr>
            <a:spAutoFit/>
          </a:bodyPr>
          <a:lstStyle/>
          <a:p>
            <a:r>
              <a:rPr lang="es-ES_tradnl" sz="1600"/>
              <a:t>Clearing price P1</a:t>
            </a:r>
            <a:endParaRPr lang="es-ES" sz="1600"/>
          </a:p>
        </p:txBody>
      </p:sp>
      <p:sp>
        <p:nvSpPr>
          <p:cNvPr id="29775" name="11 Rectángulo redondeado"/>
          <p:cNvSpPr>
            <a:spLocks noChangeArrowheads="1"/>
          </p:cNvSpPr>
          <p:nvPr/>
        </p:nvSpPr>
        <p:spPr bwMode="auto">
          <a:xfrm>
            <a:off x="333375" y="4999038"/>
            <a:ext cx="3375025" cy="360362"/>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graphicFrame>
        <p:nvGraphicFramePr>
          <p:cNvPr id="26" name="25 Tabla"/>
          <p:cNvGraphicFramePr>
            <a:graphicFrameLocks noGrp="1"/>
          </p:cNvGraphicFramePr>
          <p:nvPr/>
        </p:nvGraphicFramePr>
        <p:xfrm>
          <a:off x="4932363" y="3997325"/>
          <a:ext cx="3240087" cy="1632561"/>
        </p:xfrm>
        <a:graphic>
          <a:graphicData uri="http://schemas.openxmlformats.org/drawingml/2006/table">
            <a:tbl>
              <a:tblPr/>
              <a:tblGrid>
                <a:gridCol w="744537"/>
                <a:gridCol w="1050925"/>
                <a:gridCol w="1444625"/>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29798" name="26 Rectángulo redondeado"/>
          <p:cNvSpPr>
            <a:spLocks noChangeArrowheads="1"/>
          </p:cNvSpPr>
          <p:nvPr/>
        </p:nvSpPr>
        <p:spPr bwMode="auto">
          <a:xfrm>
            <a:off x="4787900" y="3636963"/>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4</a:t>
            </a:r>
            <a:endParaRPr lang="es-ES" sz="1400">
              <a:solidFill>
                <a:schemeClr val="tx1"/>
              </a:solidFill>
            </a:endParaRPr>
          </a:p>
        </p:txBody>
      </p:sp>
      <p:sp>
        <p:nvSpPr>
          <p:cNvPr id="29799" name="3 CuadroTexto"/>
          <p:cNvSpPr txBox="1">
            <a:spLocks noChangeArrowheads="1"/>
          </p:cNvSpPr>
          <p:nvPr/>
        </p:nvSpPr>
        <p:spPr bwMode="auto">
          <a:xfrm>
            <a:off x="8205788" y="4365625"/>
            <a:ext cx="1189037" cy="584200"/>
          </a:xfrm>
          <a:prstGeom prst="rect">
            <a:avLst/>
          </a:prstGeom>
          <a:noFill/>
          <a:ln w="9525">
            <a:noFill/>
            <a:miter lim="800000"/>
            <a:headEnd/>
            <a:tailEnd/>
          </a:ln>
        </p:spPr>
        <p:txBody>
          <a:bodyPr>
            <a:spAutoFit/>
          </a:bodyPr>
          <a:lstStyle/>
          <a:p>
            <a:r>
              <a:rPr lang="es-ES_tradnl" sz="1600"/>
              <a:t>Clearing price P2</a:t>
            </a:r>
            <a:endParaRPr lang="es-ES" sz="1600"/>
          </a:p>
        </p:txBody>
      </p:sp>
      <p:sp>
        <p:nvSpPr>
          <p:cNvPr id="29800" name="11 Rectángulo redondeado"/>
          <p:cNvSpPr>
            <a:spLocks noChangeArrowheads="1"/>
          </p:cNvSpPr>
          <p:nvPr/>
        </p:nvSpPr>
        <p:spPr bwMode="auto">
          <a:xfrm>
            <a:off x="4859338" y="4518025"/>
            <a:ext cx="3375025" cy="360363"/>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Annual quarterly capacity auctions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graphicFrame>
        <p:nvGraphicFramePr>
          <p:cNvPr id="13" name="12 Tabla"/>
          <p:cNvGraphicFramePr>
            <a:graphicFrameLocks noGrp="1"/>
          </p:cNvGraphicFramePr>
          <p:nvPr/>
        </p:nvGraphicFramePr>
        <p:xfrm>
          <a:off x="395288" y="1700213"/>
          <a:ext cx="3240087" cy="1633538"/>
        </p:xfrm>
        <a:graphic>
          <a:graphicData uri="http://schemas.openxmlformats.org/drawingml/2006/table">
            <a:tbl>
              <a:tblPr/>
              <a:tblGrid>
                <a:gridCol w="744537"/>
                <a:gridCol w="1050925"/>
                <a:gridCol w="1444625"/>
              </a:tblGrid>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7,000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3,688</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9,000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30747" name="1 Rectángulo redondeado"/>
          <p:cNvSpPr>
            <a:spLocks noChangeArrowheads="1"/>
          </p:cNvSpPr>
          <p:nvPr/>
        </p:nvSpPr>
        <p:spPr bwMode="auto">
          <a:xfrm>
            <a:off x="250825" y="1341438"/>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1</a:t>
            </a:r>
            <a:endParaRPr lang="es-ES" sz="1400">
              <a:solidFill>
                <a:schemeClr val="tx1"/>
              </a:solidFill>
            </a:endParaRPr>
          </a:p>
        </p:txBody>
      </p:sp>
      <p:sp>
        <p:nvSpPr>
          <p:cNvPr id="30748" name="3 CuadroTexto"/>
          <p:cNvSpPr txBox="1">
            <a:spLocks noChangeArrowheads="1"/>
          </p:cNvSpPr>
          <p:nvPr/>
        </p:nvSpPr>
        <p:spPr bwMode="auto">
          <a:xfrm>
            <a:off x="3679825" y="2124075"/>
            <a:ext cx="1187450" cy="584200"/>
          </a:xfrm>
          <a:prstGeom prst="rect">
            <a:avLst/>
          </a:prstGeom>
          <a:noFill/>
          <a:ln w="9525">
            <a:noFill/>
            <a:miter lim="800000"/>
            <a:headEnd/>
            <a:tailEnd/>
          </a:ln>
        </p:spPr>
        <p:txBody>
          <a:bodyPr>
            <a:spAutoFit/>
          </a:bodyPr>
          <a:lstStyle/>
          <a:p>
            <a:r>
              <a:rPr lang="es-ES_tradnl" sz="1600"/>
              <a:t>Clearing price P2</a:t>
            </a:r>
            <a:endParaRPr lang="es-ES" sz="1600"/>
          </a:p>
        </p:txBody>
      </p:sp>
      <p:sp>
        <p:nvSpPr>
          <p:cNvPr id="30749" name="11 Rectángulo redondeado"/>
          <p:cNvSpPr>
            <a:spLocks noChangeArrowheads="1"/>
          </p:cNvSpPr>
          <p:nvPr/>
        </p:nvSpPr>
        <p:spPr bwMode="auto">
          <a:xfrm>
            <a:off x="333375" y="2209800"/>
            <a:ext cx="3375025" cy="360363"/>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30750" name="Rectangle 3"/>
          <p:cNvSpPr>
            <a:spLocks noChangeArrowheads="1"/>
          </p:cNvSpPr>
          <p:nvPr/>
        </p:nvSpPr>
        <p:spPr bwMode="auto">
          <a:xfrm>
            <a:off x="611188" y="3573463"/>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Allocated capacities for Q1:</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2,500 kWh/day </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500 kWh/day from the application of LT UIOLI</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Annual quarterly capacity auctions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graphicFrame>
        <p:nvGraphicFramePr>
          <p:cNvPr id="19" name="18 Tabla"/>
          <p:cNvGraphicFramePr>
            <a:graphicFrameLocks noGrp="1"/>
          </p:cNvGraphicFramePr>
          <p:nvPr/>
        </p:nvGraphicFramePr>
        <p:xfrm>
          <a:off x="395288" y="1700213"/>
          <a:ext cx="3240087" cy="1633538"/>
        </p:xfrm>
        <a:graphic>
          <a:graphicData uri="http://schemas.openxmlformats.org/drawingml/2006/table">
            <a:tbl>
              <a:tblPr/>
              <a:tblGrid>
                <a:gridCol w="744537"/>
                <a:gridCol w="1050925"/>
                <a:gridCol w="1444625"/>
              </a:tblGrid>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1,100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56" marB="4575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31771" name="15 Rectángulo redondeado"/>
          <p:cNvSpPr>
            <a:spLocks noChangeArrowheads="1"/>
          </p:cNvSpPr>
          <p:nvPr/>
        </p:nvSpPr>
        <p:spPr bwMode="auto">
          <a:xfrm>
            <a:off x="250825" y="1341438"/>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2</a:t>
            </a:r>
            <a:endParaRPr lang="es-ES" sz="1400">
              <a:solidFill>
                <a:schemeClr val="tx1"/>
              </a:solidFill>
            </a:endParaRPr>
          </a:p>
        </p:txBody>
      </p:sp>
      <p:sp>
        <p:nvSpPr>
          <p:cNvPr id="31772" name="3 CuadroTexto"/>
          <p:cNvSpPr txBox="1">
            <a:spLocks noChangeArrowheads="1"/>
          </p:cNvSpPr>
          <p:nvPr/>
        </p:nvSpPr>
        <p:spPr bwMode="auto">
          <a:xfrm>
            <a:off x="3670300" y="2536825"/>
            <a:ext cx="1187450" cy="585788"/>
          </a:xfrm>
          <a:prstGeom prst="rect">
            <a:avLst/>
          </a:prstGeom>
          <a:noFill/>
          <a:ln w="9525">
            <a:noFill/>
            <a:miter lim="800000"/>
            <a:headEnd/>
            <a:tailEnd/>
          </a:ln>
        </p:spPr>
        <p:txBody>
          <a:bodyPr>
            <a:spAutoFit/>
          </a:bodyPr>
          <a:lstStyle/>
          <a:p>
            <a:r>
              <a:rPr lang="es-ES_tradnl" sz="1600"/>
              <a:t>Clearing price P1</a:t>
            </a:r>
            <a:endParaRPr lang="es-ES" sz="1600"/>
          </a:p>
        </p:txBody>
      </p:sp>
      <p:sp>
        <p:nvSpPr>
          <p:cNvPr id="31773" name="11 Rectángulo redondeado"/>
          <p:cNvSpPr>
            <a:spLocks noChangeArrowheads="1"/>
          </p:cNvSpPr>
          <p:nvPr/>
        </p:nvSpPr>
        <p:spPr bwMode="auto">
          <a:xfrm>
            <a:off x="323850" y="2595563"/>
            <a:ext cx="3375025" cy="360362"/>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31774" name="Rectangle 3"/>
          <p:cNvSpPr>
            <a:spLocks noChangeArrowheads="1"/>
          </p:cNvSpPr>
          <p:nvPr/>
        </p:nvSpPr>
        <p:spPr bwMode="auto">
          <a:xfrm>
            <a:off x="611188" y="3573463"/>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Allocated capacities for Q2:</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1,000 kWh/day </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100 kWh/day from the application of LT UIOLI</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Annual quarterly capacity auctions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graphicFrame>
        <p:nvGraphicFramePr>
          <p:cNvPr id="21" name="20 Tabla"/>
          <p:cNvGraphicFramePr>
            <a:graphicFrameLocks noGrp="1"/>
          </p:cNvGraphicFramePr>
          <p:nvPr/>
        </p:nvGraphicFramePr>
        <p:xfrm>
          <a:off x="430213" y="1744663"/>
          <a:ext cx="3240087" cy="1632561"/>
        </p:xfrm>
        <a:graphic>
          <a:graphicData uri="http://schemas.openxmlformats.org/drawingml/2006/table">
            <a:tbl>
              <a:tblPr/>
              <a:tblGrid>
                <a:gridCol w="744537"/>
                <a:gridCol w="1050925"/>
                <a:gridCol w="1444625"/>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16" marR="91416"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32795" name="22 Rectángulo redondeado"/>
          <p:cNvSpPr>
            <a:spLocks noChangeArrowheads="1"/>
          </p:cNvSpPr>
          <p:nvPr/>
        </p:nvSpPr>
        <p:spPr bwMode="auto">
          <a:xfrm>
            <a:off x="247650" y="1341438"/>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3</a:t>
            </a:r>
            <a:endParaRPr lang="es-ES" sz="1400">
              <a:solidFill>
                <a:schemeClr val="tx1"/>
              </a:solidFill>
            </a:endParaRPr>
          </a:p>
        </p:txBody>
      </p:sp>
      <p:sp>
        <p:nvSpPr>
          <p:cNvPr id="32796" name="3 CuadroTexto"/>
          <p:cNvSpPr txBox="1">
            <a:spLocks noChangeArrowheads="1"/>
          </p:cNvSpPr>
          <p:nvPr/>
        </p:nvSpPr>
        <p:spPr bwMode="auto">
          <a:xfrm>
            <a:off x="3679825" y="2536825"/>
            <a:ext cx="1187450" cy="585788"/>
          </a:xfrm>
          <a:prstGeom prst="rect">
            <a:avLst/>
          </a:prstGeom>
          <a:noFill/>
          <a:ln w="9525">
            <a:noFill/>
            <a:miter lim="800000"/>
            <a:headEnd/>
            <a:tailEnd/>
          </a:ln>
        </p:spPr>
        <p:txBody>
          <a:bodyPr>
            <a:spAutoFit/>
          </a:bodyPr>
          <a:lstStyle/>
          <a:p>
            <a:r>
              <a:rPr lang="es-ES_tradnl" sz="1600"/>
              <a:t>Clearing price P1</a:t>
            </a:r>
            <a:endParaRPr lang="es-ES" sz="1600"/>
          </a:p>
        </p:txBody>
      </p:sp>
      <p:sp>
        <p:nvSpPr>
          <p:cNvPr id="32797" name="11 Rectángulo redondeado"/>
          <p:cNvSpPr>
            <a:spLocks noChangeArrowheads="1"/>
          </p:cNvSpPr>
          <p:nvPr/>
        </p:nvSpPr>
        <p:spPr bwMode="auto">
          <a:xfrm>
            <a:off x="333375" y="2624138"/>
            <a:ext cx="3375025" cy="360362"/>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32798" name="Rectangle 3"/>
          <p:cNvSpPr>
            <a:spLocks noChangeArrowheads="1"/>
          </p:cNvSpPr>
          <p:nvPr/>
        </p:nvSpPr>
        <p:spPr bwMode="auto">
          <a:xfrm>
            <a:off x="611188" y="3573463"/>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Allocated capacities for Q3:</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500 kWh/day </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1,500 kWh/day from the application of LT UIOLI</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Annual quarterly capacity auctions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graphicFrame>
        <p:nvGraphicFramePr>
          <p:cNvPr id="26" name="25 Tabla"/>
          <p:cNvGraphicFramePr>
            <a:graphicFrameLocks noGrp="1"/>
          </p:cNvGraphicFramePr>
          <p:nvPr/>
        </p:nvGraphicFramePr>
        <p:xfrm>
          <a:off x="409575" y="1628775"/>
          <a:ext cx="3241675" cy="1632561"/>
        </p:xfrm>
        <a:graphic>
          <a:graphicData uri="http://schemas.openxmlformats.org/drawingml/2006/table">
            <a:tbl>
              <a:tblPr/>
              <a:tblGrid>
                <a:gridCol w="744538"/>
                <a:gridCol w="1050925"/>
                <a:gridCol w="1446212"/>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Price Step</a:t>
                      </a:r>
                      <a:endParaRPr kumimoji="0" lang="es-ES" sz="1400" b="1" i="0" u="none" strike="noStrike" cap="none" normalizeH="0" baseline="0" smtClean="0">
                        <a:ln>
                          <a:noFill/>
                        </a:ln>
                        <a:solidFill>
                          <a:srgbClr val="FFFFFF"/>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offered</a:t>
                      </a:r>
                      <a:endParaRPr kumimoji="0" lang="es-ES" sz="1400" b="1" i="0" u="none" strike="noStrike" cap="none" normalizeH="0" baseline="0" smtClean="0">
                        <a:ln>
                          <a:noFill/>
                        </a:ln>
                        <a:solidFill>
                          <a:srgbClr val="FFFFFF"/>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smtClean="0">
                          <a:ln>
                            <a:noFill/>
                          </a:ln>
                          <a:solidFill>
                            <a:srgbClr val="FFFFFF"/>
                          </a:solidFill>
                          <a:effectLst/>
                          <a:latin typeface="Arial" charset="0"/>
                          <a:cs typeface="Arial" charset="0"/>
                        </a:rPr>
                        <a:t>Capacity demanded</a:t>
                      </a:r>
                      <a:endParaRPr kumimoji="0" lang="es-ES" sz="1400" b="1" i="0" u="none" strike="noStrike" cap="none" normalizeH="0" baseline="0" smtClean="0">
                        <a:ln>
                          <a:noFill/>
                        </a:ln>
                        <a:solidFill>
                          <a:srgbClr val="FFFFFF"/>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P2</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3,500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2,500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P1</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3,500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P0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3,500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0" i="0" u="none" strike="noStrike" cap="none" normalizeH="0" baseline="0" smtClean="0">
                          <a:ln>
                            <a:noFill/>
                          </a:ln>
                          <a:solidFill>
                            <a:schemeClr val="bg1"/>
                          </a:solidFill>
                          <a:effectLst/>
                          <a:latin typeface="Arial" charset="0"/>
                          <a:cs typeface="Arial" charset="0"/>
                        </a:rPr>
                        <a:t>4,000</a:t>
                      </a:r>
                      <a:endParaRPr kumimoji="0" lang="es-ES" sz="1600" b="0" i="0" u="none" strike="noStrike" cap="none" normalizeH="0" baseline="0" smtClean="0">
                        <a:ln>
                          <a:noFill/>
                        </a:ln>
                        <a:solidFill>
                          <a:schemeClr val="bg1"/>
                        </a:solidFill>
                        <a:effectLst/>
                        <a:latin typeface="Arial" charset="0"/>
                        <a:cs typeface="Arial" charset="0"/>
                      </a:endParaRPr>
                    </a:p>
                  </a:txBody>
                  <a:tcPr marL="91461" marR="91461"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CDCE"/>
                    </a:solidFill>
                  </a:tcPr>
                </a:tc>
              </a:tr>
            </a:tbl>
          </a:graphicData>
        </a:graphic>
      </p:graphicFrame>
      <p:sp>
        <p:nvSpPr>
          <p:cNvPr id="33819" name="26 Rectángulo redondeado"/>
          <p:cNvSpPr>
            <a:spLocks noChangeArrowheads="1"/>
          </p:cNvSpPr>
          <p:nvPr/>
        </p:nvSpPr>
        <p:spPr bwMode="auto">
          <a:xfrm>
            <a:off x="266700" y="1268413"/>
            <a:ext cx="1152525"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4</a:t>
            </a:r>
            <a:endParaRPr lang="es-ES" sz="1400">
              <a:solidFill>
                <a:schemeClr val="tx1"/>
              </a:solidFill>
            </a:endParaRPr>
          </a:p>
        </p:txBody>
      </p:sp>
      <p:sp>
        <p:nvSpPr>
          <p:cNvPr id="33820" name="3 CuadroTexto"/>
          <p:cNvSpPr txBox="1">
            <a:spLocks noChangeArrowheads="1"/>
          </p:cNvSpPr>
          <p:nvPr/>
        </p:nvSpPr>
        <p:spPr bwMode="auto">
          <a:xfrm>
            <a:off x="3684588" y="1997075"/>
            <a:ext cx="1189037" cy="584200"/>
          </a:xfrm>
          <a:prstGeom prst="rect">
            <a:avLst/>
          </a:prstGeom>
          <a:noFill/>
          <a:ln w="9525">
            <a:noFill/>
            <a:miter lim="800000"/>
            <a:headEnd/>
            <a:tailEnd/>
          </a:ln>
        </p:spPr>
        <p:txBody>
          <a:bodyPr>
            <a:spAutoFit/>
          </a:bodyPr>
          <a:lstStyle/>
          <a:p>
            <a:r>
              <a:rPr lang="es-ES_tradnl" sz="1600"/>
              <a:t>Clearing price P2</a:t>
            </a:r>
            <a:endParaRPr lang="es-ES" sz="1600"/>
          </a:p>
        </p:txBody>
      </p:sp>
      <p:sp>
        <p:nvSpPr>
          <p:cNvPr id="33821" name="11 Rectángulo redondeado"/>
          <p:cNvSpPr>
            <a:spLocks noChangeArrowheads="1"/>
          </p:cNvSpPr>
          <p:nvPr/>
        </p:nvSpPr>
        <p:spPr bwMode="auto">
          <a:xfrm>
            <a:off x="338138" y="2151063"/>
            <a:ext cx="3375025" cy="360362"/>
          </a:xfrm>
          <a:prstGeom prst="roundRect">
            <a:avLst>
              <a:gd name="adj" fmla="val 16667"/>
            </a:avLst>
          </a:prstGeom>
          <a:noFill/>
          <a:ln w="2857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sz="2400"/>
          </a:p>
        </p:txBody>
      </p:sp>
      <p:sp>
        <p:nvSpPr>
          <p:cNvPr id="33822" name="Rectangle 3"/>
          <p:cNvSpPr>
            <a:spLocks noChangeArrowheads="1"/>
          </p:cNvSpPr>
          <p:nvPr/>
        </p:nvSpPr>
        <p:spPr bwMode="auto">
          <a:xfrm>
            <a:off x="611188" y="3573463"/>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Allocated capacities for Q4:</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2,000 kWh/day </a:t>
            </a:r>
          </a:p>
          <a:p>
            <a:pPr marL="723900" lvl="1" indent="-266700" algn="just" defTabSz="336550" eaLnBrk="0" hangingPunct="0">
              <a:lnSpc>
                <a:spcPct val="130000"/>
              </a:lnSpc>
              <a:spcBef>
                <a:spcPts val="600"/>
              </a:spcBef>
              <a:spcAft>
                <a:spcPts val="600"/>
              </a:spcAft>
              <a:buClr>
                <a:schemeClr val="tx2"/>
              </a:buClr>
              <a:buFont typeface="Wingdings" pitchFamily="2" charset="2"/>
              <a:buChar char="§"/>
              <a:tabLst>
                <a:tab pos="266700" algn="l"/>
                <a:tab pos="542925" algn="l"/>
              </a:tabLst>
            </a:pPr>
            <a:r>
              <a:rPr lang="en-US" b="0"/>
              <a:t>500 kWh/day from the application of LT UIOLI</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Final allocated capacities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sp>
        <p:nvSpPr>
          <p:cNvPr id="34821" name="8 Rectángulo redondeado"/>
          <p:cNvSpPr>
            <a:spLocks noChangeArrowheads="1"/>
          </p:cNvSpPr>
          <p:nvPr/>
        </p:nvSpPr>
        <p:spPr bwMode="auto">
          <a:xfrm>
            <a:off x="684213" y="1341438"/>
            <a:ext cx="1150937"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1</a:t>
            </a:r>
            <a:endParaRPr lang="es-ES" sz="1400">
              <a:solidFill>
                <a:schemeClr val="tx1"/>
              </a:solidFill>
            </a:endParaRPr>
          </a:p>
        </p:txBody>
      </p:sp>
      <p:pic>
        <p:nvPicPr>
          <p:cNvPr id="34822" name="Picture 8"/>
          <p:cNvPicPr>
            <a:picLocks noChangeAspect="1" noChangeArrowheads="1"/>
          </p:cNvPicPr>
          <p:nvPr/>
        </p:nvPicPr>
        <p:blipFill>
          <a:blip r:embed="rId2" cstate="print"/>
          <a:srcRect/>
          <a:stretch>
            <a:fillRect/>
          </a:stretch>
        </p:blipFill>
        <p:spPr bwMode="auto">
          <a:xfrm>
            <a:off x="1066800" y="1963738"/>
            <a:ext cx="7010400" cy="348138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Final allocated capacities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p>
        </p:txBody>
      </p:sp>
      <p:sp>
        <p:nvSpPr>
          <p:cNvPr id="35845" name="8 Rectángulo redondeado"/>
          <p:cNvSpPr>
            <a:spLocks noChangeArrowheads="1"/>
          </p:cNvSpPr>
          <p:nvPr/>
        </p:nvSpPr>
        <p:spPr bwMode="auto">
          <a:xfrm>
            <a:off x="684213" y="1341438"/>
            <a:ext cx="1150937"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2</a:t>
            </a:r>
            <a:endParaRPr lang="es-ES" sz="1400">
              <a:solidFill>
                <a:schemeClr val="tx1"/>
              </a:solidFill>
            </a:endParaRPr>
          </a:p>
        </p:txBody>
      </p:sp>
      <p:pic>
        <p:nvPicPr>
          <p:cNvPr id="35846" name="Picture 7"/>
          <p:cNvPicPr>
            <a:picLocks noChangeAspect="1" noChangeArrowheads="1"/>
          </p:cNvPicPr>
          <p:nvPr/>
        </p:nvPicPr>
        <p:blipFill>
          <a:blip r:embed="rId2" cstate="print"/>
          <a:srcRect/>
          <a:stretch>
            <a:fillRect/>
          </a:stretch>
        </p:blipFill>
        <p:spPr bwMode="auto">
          <a:xfrm>
            <a:off x="1066800" y="1693863"/>
            <a:ext cx="7010400" cy="347503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600075" y="239713"/>
            <a:ext cx="8332788" cy="365125"/>
          </a:xfrm>
          <a:noFill/>
        </p:spPr>
        <p:txBody>
          <a:bodyPr/>
          <a:lstStyle/>
          <a:p>
            <a:r>
              <a:rPr lang="en-US" smtClean="0"/>
              <a:t>Example</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Final allocated capacities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sp>
        <p:nvSpPr>
          <p:cNvPr id="36869" name="8 Rectángulo redondeado"/>
          <p:cNvSpPr>
            <a:spLocks noChangeArrowheads="1"/>
          </p:cNvSpPr>
          <p:nvPr/>
        </p:nvSpPr>
        <p:spPr bwMode="auto">
          <a:xfrm>
            <a:off x="684213" y="1341438"/>
            <a:ext cx="1150937"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3</a:t>
            </a:r>
            <a:endParaRPr lang="es-ES" sz="1400">
              <a:solidFill>
                <a:schemeClr val="tx1"/>
              </a:solidFill>
            </a:endParaRPr>
          </a:p>
        </p:txBody>
      </p:sp>
      <p:pic>
        <p:nvPicPr>
          <p:cNvPr id="36870" name="Picture 8"/>
          <p:cNvPicPr>
            <a:picLocks noChangeAspect="1" noChangeArrowheads="1"/>
          </p:cNvPicPr>
          <p:nvPr/>
        </p:nvPicPr>
        <p:blipFill>
          <a:blip r:embed="rId2" cstate="print"/>
          <a:srcRect/>
          <a:stretch>
            <a:fillRect/>
          </a:stretch>
        </p:blipFill>
        <p:spPr bwMode="auto">
          <a:xfrm>
            <a:off x="1066800" y="1963738"/>
            <a:ext cx="7010400" cy="348138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600075" y="239713"/>
            <a:ext cx="8332788" cy="365125"/>
          </a:xfrm>
          <a:noFill/>
        </p:spPr>
        <p:txBody>
          <a:bodyPr/>
          <a:lstStyle/>
          <a:p>
            <a:r>
              <a:rPr lang="en-US" smtClean="0"/>
              <a:t>Example </a:t>
            </a:r>
          </a:p>
        </p:txBody>
      </p:sp>
      <p:sp>
        <p:nvSpPr>
          <p:cNvPr id="53253" name="Text Box 5"/>
          <p:cNvSpPr txBox="1">
            <a:spLocks noChangeArrowheads="1"/>
          </p:cNvSpPr>
          <p:nvPr/>
        </p:nvSpPr>
        <p:spPr bwMode="auto">
          <a:xfrm>
            <a:off x="971550" y="788988"/>
            <a:ext cx="7416800" cy="3968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1"/>
                </a:solidFill>
                <a:miter lim="800000"/>
                <a:headEnd/>
                <a:tailEnd/>
              </a14:hiddenLine>
            </a:ext>
          </a:extLst>
        </p:spPr>
        <p:txBody>
          <a:bodyPr>
            <a:spAutoFit/>
          </a:bodyPr>
          <a:lstStyle/>
          <a:p>
            <a:pPr>
              <a:spcBef>
                <a:spcPct val="50000"/>
              </a:spcBef>
              <a:defRPr/>
            </a:pPr>
            <a:r>
              <a:rPr lang="en-US" sz="2000" dirty="0">
                <a:solidFill>
                  <a:schemeClr val="tx2"/>
                </a:solidFill>
              </a:rPr>
              <a:t>Final allocated capacities</a:t>
            </a:r>
          </a:p>
        </p:txBody>
      </p:sp>
      <p:sp>
        <p:nvSpPr>
          <p:cNvPr id="53258" name="Oval 10"/>
          <p:cNvSpPr>
            <a:spLocks noChangeArrowheads="1"/>
          </p:cNvSpPr>
          <p:nvPr/>
        </p:nvSpPr>
        <p:spPr bwMode="auto">
          <a:xfrm>
            <a:off x="496888" y="765175"/>
            <a:ext cx="403225" cy="384175"/>
          </a:xfrm>
          <a:prstGeom prst="ellipse">
            <a:avLst/>
          </a:prstGeom>
          <a:solidFill>
            <a:schemeClr val="tx2"/>
          </a:solidFill>
          <a:ln>
            <a:noFill/>
          </a:ln>
          <a:effectLst>
            <a:prstShdw prst="shdw17" dist="17961" dir="2700000">
              <a:schemeClr val="tx2">
                <a:gamma/>
                <a:shade val="60000"/>
                <a:invGamma/>
              </a:schemeClr>
            </a:prstShdw>
          </a:effectLst>
          <a:extLst>
            <a:ext uri="{91240B29-F687-4F45-9708-019B960494DF}">
              <a14:hiddenLine xmlns:a14="http://schemas.microsoft.com/office/drawing/2010/main" w="9525" algn="ctr">
                <a:solidFill>
                  <a:schemeClr val="bg1"/>
                </a:solidFill>
                <a:round/>
                <a:headEnd/>
                <a:tailEnd/>
              </a14:hiddenLine>
            </a:ext>
          </a:extLst>
        </p:spPr>
        <p:txBody>
          <a:bodyPr wrap="none" anchor="ctr"/>
          <a:lstStyle/>
          <a:p>
            <a:r>
              <a:rPr lang="es-ES_tradnl" sz="2000">
                <a:solidFill>
                  <a:schemeClr val="tx1"/>
                </a:solidFill>
              </a:rPr>
              <a:t>6</a:t>
            </a:r>
            <a:endParaRPr lang="es-ES" sz="2000">
              <a:solidFill>
                <a:schemeClr val="tx1"/>
              </a:solidFill>
            </a:endParaRPr>
          </a:p>
        </p:txBody>
      </p:sp>
      <p:sp>
        <p:nvSpPr>
          <p:cNvPr id="37893" name="8 Rectángulo redondeado"/>
          <p:cNvSpPr>
            <a:spLocks noChangeArrowheads="1"/>
          </p:cNvSpPr>
          <p:nvPr/>
        </p:nvSpPr>
        <p:spPr bwMode="auto">
          <a:xfrm>
            <a:off x="684213" y="1341438"/>
            <a:ext cx="1150937" cy="287337"/>
          </a:xfrm>
          <a:prstGeom prst="roundRect">
            <a:avLst>
              <a:gd name="adj" fmla="val 16667"/>
            </a:avLst>
          </a:prstGeom>
          <a:solidFill>
            <a:schemeClr val="tx2"/>
          </a:solidFill>
          <a:ln w="9525" algn="ctr">
            <a:noFill/>
            <a:round/>
            <a:headEnd/>
            <a:tailEnd/>
          </a:ln>
        </p:spPr>
        <p:txBody>
          <a:bodyPr lIns="0" tIns="0" rIns="0" bIns="0" anchor="ctr"/>
          <a:lstStyle/>
          <a:p>
            <a:pPr algn="ctr" defTabSz="336550" eaLnBrk="0" hangingPunct="0">
              <a:buClr>
                <a:schemeClr val="tx2"/>
              </a:buClr>
              <a:buSzPct val="100000"/>
              <a:buFont typeface="Times New Roman" pitchFamily="18" charset="0"/>
              <a:buNone/>
            </a:pPr>
            <a:r>
              <a:rPr lang="es-ES_tradnl" sz="1400">
                <a:solidFill>
                  <a:schemeClr val="tx1"/>
                </a:solidFill>
              </a:rPr>
              <a:t>Quarter 4</a:t>
            </a:r>
            <a:endParaRPr lang="es-ES" sz="1400">
              <a:solidFill>
                <a:schemeClr val="tx1"/>
              </a:solidFill>
            </a:endParaRPr>
          </a:p>
        </p:txBody>
      </p:sp>
      <p:pic>
        <p:nvPicPr>
          <p:cNvPr id="37894" name="Picture 7"/>
          <p:cNvPicPr>
            <a:picLocks noChangeAspect="1" noChangeArrowheads="1"/>
          </p:cNvPicPr>
          <p:nvPr/>
        </p:nvPicPr>
        <p:blipFill>
          <a:blip r:embed="rId2" cstate="print"/>
          <a:srcRect/>
          <a:stretch>
            <a:fillRect/>
          </a:stretch>
        </p:blipFill>
        <p:spPr bwMode="auto">
          <a:xfrm>
            <a:off x="1066800" y="1970088"/>
            <a:ext cx="7010400" cy="347503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7 Título"/>
          <p:cNvSpPr>
            <a:spLocks noGrp="1"/>
          </p:cNvSpPr>
          <p:nvPr>
            <p:ph type="ctrTitle" sz="quarter" idx="4294967295"/>
          </p:nvPr>
        </p:nvSpPr>
        <p:spPr>
          <a:xfrm>
            <a:off x="811213" y="2881313"/>
            <a:ext cx="7524750" cy="809625"/>
          </a:xfrm>
        </p:spPr>
        <p:txBody>
          <a:bodyPr/>
          <a:lstStyle/>
          <a:p>
            <a:pPr algn="ctr"/>
            <a:r>
              <a:rPr lang="en-GB" sz="3600" smtClean="0"/>
              <a:t>Thank you for your attention!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Capacity surrender possibilities</a:t>
            </a:r>
            <a:endParaRPr lang="en-GB" sz="2800" dirty="0"/>
          </a:p>
        </p:txBody>
      </p:sp>
      <p:pic>
        <p:nvPicPr>
          <p:cNvPr id="45059" name="Picture 3"/>
          <p:cNvPicPr>
            <a:picLocks noChangeAspect="1" noChangeArrowheads="1"/>
          </p:cNvPicPr>
          <p:nvPr/>
        </p:nvPicPr>
        <p:blipFill>
          <a:blip r:embed="rId2" cstate="print"/>
          <a:srcRect/>
          <a:stretch>
            <a:fillRect/>
          </a:stretch>
        </p:blipFill>
        <p:spPr bwMode="auto">
          <a:xfrm>
            <a:off x="1709287" y="716967"/>
            <a:ext cx="5238977" cy="3941914"/>
          </a:xfrm>
          <a:prstGeom prst="rect">
            <a:avLst/>
          </a:prstGeom>
          <a:noFill/>
          <a:ln w="9525">
            <a:noFill/>
            <a:miter lim="800000"/>
            <a:headEnd/>
            <a:tailEnd/>
          </a:ln>
          <a:effectLst/>
        </p:spPr>
      </p:pic>
      <p:grpSp>
        <p:nvGrpSpPr>
          <p:cNvPr id="45060" name="Group 4"/>
          <p:cNvGrpSpPr>
            <a:grpSpLocks/>
          </p:cNvGrpSpPr>
          <p:nvPr/>
        </p:nvGrpSpPr>
        <p:grpSpPr bwMode="auto">
          <a:xfrm>
            <a:off x="3326092" y="2373150"/>
            <a:ext cx="2046384" cy="1941718"/>
            <a:chOff x="4021" y="10879"/>
            <a:chExt cx="3518" cy="3274"/>
          </a:xfrm>
        </p:grpSpPr>
        <p:sp>
          <p:nvSpPr>
            <p:cNvPr id="45061" name="AutoShape 3"/>
            <p:cNvSpPr>
              <a:spLocks noChangeArrowheads="1"/>
            </p:cNvSpPr>
            <p:nvPr/>
          </p:nvSpPr>
          <p:spPr bwMode="auto">
            <a:xfrm>
              <a:off x="4021" y="10879"/>
              <a:ext cx="516" cy="529"/>
            </a:xfrm>
            <a:prstGeom prst="rightArrow">
              <a:avLst>
                <a:gd name="adj1" fmla="val 50000"/>
                <a:gd name="adj2" fmla="val 25000"/>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45062" name="AutoShape 4"/>
            <p:cNvSpPr>
              <a:spLocks noChangeArrowheads="1"/>
            </p:cNvSpPr>
            <p:nvPr/>
          </p:nvSpPr>
          <p:spPr bwMode="auto">
            <a:xfrm>
              <a:off x="4021" y="12631"/>
              <a:ext cx="516" cy="529"/>
            </a:xfrm>
            <a:prstGeom prst="rightArrow">
              <a:avLst>
                <a:gd name="adj1" fmla="val 50000"/>
                <a:gd name="adj2" fmla="val 25000"/>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45063" name="AutoShape 5"/>
            <p:cNvSpPr>
              <a:spLocks noChangeArrowheads="1"/>
            </p:cNvSpPr>
            <p:nvPr/>
          </p:nvSpPr>
          <p:spPr bwMode="auto">
            <a:xfrm>
              <a:off x="4021" y="13624"/>
              <a:ext cx="516" cy="529"/>
            </a:xfrm>
            <a:prstGeom prst="rightArrow">
              <a:avLst>
                <a:gd name="adj1" fmla="val 50000"/>
                <a:gd name="adj2" fmla="val 25000"/>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45064" name="AutoShape 6"/>
            <p:cNvSpPr>
              <a:spLocks noChangeArrowheads="1"/>
            </p:cNvSpPr>
            <p:nvPr/>
          </p:nvSpPr>
          <p:spPr bwMode="auto">
            <a:xfrm>
              <a:off x="7023" y="10879"/>
              <a:ext cx="516" cy="529"/>
            </a:xfrm>
            <a:prstGeom prst="rightArrow">
              <a:avLst>
                <a:gd name="adj1" fmla="val 50000"/>
                <a:gd name="adj2" fmla="val 25000"/>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45065" name="AutoShape 7"/>
            <p:cNvSpPr>
              <a:spLocks noChangeArrowheads="1"/>
            </p:cNvSpPr>
            <p:nvPr/>
          </p:nvSpPr>
          <p:spPr bwMode="auto">
            <a:xfrm>
              <a:off x="7023" y="12785"/>
              <a:ext cx="516" cy="258"/>
            </a:xfrm>
            <a:prstGeom prst="rightArrow">
              <a:avLst>
                <a:gd name="adj1" fmla="val 50000"/>
                <a:gd name="adj2" fmla="val 50000"/>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45066" name="AutoShape 9"/>
            <p:cNvSpPr>
              <a:spLocks noChangeArrowheads="1"/>
            </p:cNvSpPr>
            <p:nvPr/>
          </p:nvSpPr>
          <p:spPr bwMode="auto">
            <a:xfrm rot="1750848">
              <a:off x="7017" y="13221"/>
              <a:ext cx="488" cy="270"/>
            </a:xfrm>
            <a:prstGeom prst="rightArrow">
              <a:avLst>
                <a:gd name="adj1" fmla="val 50000"/>
                <a:gd name="adj2" fmla="val 45185"/>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45067" name="AutoShape 10"/>
            <p:cNvSpPr>
              <a:spLocks noChangeArrowheads="1"/>
            </p:cNvSpPr>
            <p:nvPr/>
          </p:nvSpPr>
          <p:spPr bwMode="auto">
            <a:xfrm>
              <a:off x="6995" y="13825"/>
              <a:ext cx="516" cy="258"/>
            </a:xfrm>
            <a:prstGeom prst="rightArrow">
              <a:avLst>
                <a:gd name="adj1" fmla="val 50000"/>
                <a:gd name="adj2" fmla="val 50000"/>
              </a:avLst>
            </a:prstGeom>
            <a:solidFill>
              <a:srgbClr val="4F81BD"/>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fr-FR"/>
            </a:p>
          </p:txBody>
        </p:sp>
      </p:grpSp>
      <p:sp>
        <p:nvSpPr>
          <p:cNvPr id="15" name="Rectangle 3"/>
          <p:cNvSpPr>
            <a:spLocks noChangeArrowheads="1"/>
          </p:cNvSpPr>
          <p:nvPr/>
        </p:nvSpPr>
        <p:spPr bwMode="auto">
          <a:xfrm>
            <a:off x="179512" y="4797152"/>
            <a:ext cx="8640960" cy="1584275"/>
          </a:xfrm>
          <a:prstGeom prst="rect">
            <a:avLst/>
          </a:prstGeom>
          <a:noFill/>
          <a:ln w="9525">
            <a:noFill/>
            <a:miter lim="800000"/>
            <a:headEnd/>
            <a:tailEnd/>
          </a:ln>
        </p:spPr>
        <p:txBody>
          <a:bodyPr lIns="0" tIns="0" rIns="0" bIns="0"/>
          <a:lstStyle/>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sz="1600" b="0" dirty="0"/>
              <a:t>Product subdivision: CAM calendar implies to surrender capacity only via a shorter term </a:t>
            </a:r>
            <a:r>
              <a:rPr lang="en-US" sz="1600" b="0" dirty="0" smtClean="0"/>
              <a:t>product</a:t>
            </a:r>
          </a:p>
          <a:p>
            <a:pPr marL="266700"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sz="1600" b="0" dirty="0" smtClean="0"/>
              <a:t>Any capacity booked at rolling monthly auctions shall not be surrendered as there is no additional auction window to reoffer monthly products a second time</a:t>
            </a:r>
            <a:endParaRPr lang="en-US" sz="1600" b="0" i="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62"/>
          <p:cNvGrpSpPr/>
          <p:nvPr/>
        </p:nvGrpSpPr>
        <p:grpSpPr>
          <a:xfrm>
            <a:off x="323528" y="1321899"/>
            <a:ext cx="8640960" cy="3889285"/>
            <a:chOff x="611560" y="1844824"/>
            <a:chExt cx="7344816" cy="3196395"/>
          </a:xfrm>
        </p:grpSpPr>
        <p:cxnSp>
          <p:nvCxnSpPr>
            <p:cNvPr id="40" name="Connecteur droit 39"/>
            <p:cNvCxnSpPr/>
            <p:nvPr/>
          </p:nvCxnSpPr>
          <p:spPr bwMode="auto">
            <a:xfrm>
              <a:off x="3269186" y="1844824"/>
              <a:ext cx="0" cy="1728192"/>
            </a:xfrm>
            <a:prstGeom prst="line">
              <a:avLst/>
            </a:prstGeom>
            <a:noFill/>
            <a:ln w="12700" cap="flat" cmpd="sng" algn="ctr">
              <a:solidFill>
                <a:srgbClr val="FF0000"/>
              </a:solidFill>
              <a:prstDash val="solid"/>
              <a:round/>
              <a:headEnd type="none" w="med" len="med"/>
              <a:tailEnd type="none" w="med" len="med"/>
            </a:ln>
            <a:effectLst/>
          </p:spPr>
        </p:cxnSp>
        <p:sp>
          <p:nvSpPr>
            <p:cNvPr id="177" name="ZoneTexte 176"/>
            <p:cNvSpPr txBox="1"/>
            <p:nvPr/>
          </p:nvSpPr>
          <p:spPr>
            <a:xfrm>
              <a:off x="2267744" y="4682852"/>
              <a:ext cx="432048" cy="252945"/>
            </a:xfrm>
            <a:prstGeom prst="rect">
              <a:avLst/>
            </a:prstGeom>
            <a:noFill/>
          </p:spPr>
          <p:txBody>
            <a:bodyPr wrap="square" rtlCol="0">
              <a:spAutoFit/>
            </a:bodyPr>
            <a:lstStyle/>
            <a:p>
              <a:pPr algn="ctr"/>
              <a:r>
                <a:rPr lang="en-US" sz="700" smtClean="0"/>
                <a:t>1 week after</a:t>
              </a:r>
              <a:endParaRPr lang="en-US" sz="700"/>
            </a:p>
          </p:txBody>
        </p:sp>
        <p:sp>
          <p:nvSpPr>
            <p:cNvPr id="29" name="Chevron 28"/>
            <p:cNvSpPr/>
            <p:nvPr/>
          </p:nvSpPr>
          <p:spPr bwMode="auto">
            <a:xfrm>
              <a:off x="611560" y="3284984"/>
              <a:ext cx="7344816" cy="360040"/>
            </a:xfrm>
            <a:prstGeom prst="chevron">
              <a:avLst>
                <a:gd name="adj" fmla="val 51763"/>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cxnSp>
          <p:nvCxnSpPr>
            <p:cNvPr id="39" name="Connecteur droit 38"/>
            <p:cNvCxnSpPr/>
            <p:nvPr/>
          </p:nvCxnSpPr>
          <p:spPr bwMode="auto">
            <a:xfrm>
              <a:off x="1043608" y="3286001"/>
              <a:ext cx="0" cy="360040"/>
            </a:xfrm>
            <a:prstGeom prst="line">
              <a:avLst/>
            </a:prstGeom>
            <a:noFill/>
            <a:ln w="15875" cap="flat" cmpd="sng" algn="ctr">
              <a:solidFill>
                <a:srgbClr val="002060"/>
              </a:solidFill>
              <a:prstDash val="solid"/>
              <a:round/>
              <a:headEnd type="none" w="med" len="med"/>
              <a:tailEnd type="none" w="med" len="med"/>
            </a:ln>
            <a:effectLst/>
          </p:spPr>
        </p:cxnSp>
        <p:sp>
          <p:nvSpPr>
            <p:cNvPr id="41" name="ZoneTexte 40"/>
            <p:cNvSpPr txBox="1"/>
            <p:nvPr/>
          </p:nvSpPr>
          <p:spPr>
            <a:xfrm>
              <a:off x="6255618" y="3326259"/>
              <a:ext cx="936104" cy="252945"/>
            </a:xfrm>
            <a:prstGeom prst="rect">
              <a:avLst/>
            </a:prstGeom>
            <a:noFill/>
          </p:spPr>
          <p:txBody>
            <a:bodyPr wrap="square" rtlCol="0">
              <a:spAutoFit/>
            </a:bodyPr>
            <a:lstStyle/>
            <a:p>
              <a:r>
                <a:rPr lang="en-US" sz="1400" smtClean="0"/>
                <a:t>Month  M</a:t>
              </a:r>
              <a:endParaRPr lang="en-US" sz="1400"/>
            </a:p>
          </p:txBody>
        </p:sp>
        <p:sp>
          <p:nvSpPr>
            <p:cNvPr id="42" name="ZoneTexte 41"/>
            <p:cNvSpPr txBox="1"/>
            <p:nvPr/>
          </p:nvSpPr>
          <p:spPr>
            <a:xfrm>
              <a:off x="3952503" y="3313559"/>
              <a:ext cx="1104504" cy="252945"/>
            </a:xfrm>
            <a:prstGeom prst="rect">
              <a:avLst/>
            </a:prstGeom>
            <a:noFill/>
          </p:spPr>
          <p:txBody>
            <a:bodyPr wrap="square" rtlCol="0">
              <a:spAutoFit/>
            </a:bodyPr>
            <a:lstStyle/>
            <a:p>
              <a:r>
                <a:rPr lang="en-US" sz="1400" smtClean="0"/>
                <a:t>Month  M - 1</a:t>
              </a:r>
              <a:endParaRPr lang="en-US" sz="1400"/>
            </a:p>
          </p:txBody>
        </p:sp>
        <p:sp>
          <p:nvSpPr>
            <p:cNvPr id="43" name="ZoneTexte 42"/>
            <p:cNvSpPr txBox="1"/>
            <p:nvPr/>
          </p:nvSpPr>
          <p:spPr>
            <a:xfrm>
              <a:off x="1517948" y="3313559"/>
              <a:ext cx="1104504" cy="252945"/>
            </a:xfrm>
            <a:prstGeom prst="rect">
              <a:avLst/>
            </a:prstGeom>
            <a:noFill/>
          </p:spPr>
          <p:txBody>
            <a:bodyPr wrap="square" rtlCol="0">
              <a:spAutoFit/>
            </a:bodyPr>
            <a:lstStyle/>
            <a:p>
              <a:r>
                <a:rPr lang="en-US" sz="1400" smtClean="0"/>
                <a:t>Month  M - 2</a:t>
              </a:r>
              <a:endParaRPr lang="en-US" sz="1400"/>
            </a:p>
          </p:txBody>
        </p:sp>
        <p:sp>
          <p:nvSpPr>
            <p:cNvPr id="53" name="Text Box 13"/>
            <p:cNvSpPr txBox="1">
              <a:spLocks noChangeArrowheads="1"/>
            </p:cNvSpPr>
            <p:nvPr/>
          </p:nvSpPr>
          <p:spPr bwMode="auto">
            <a:xfrm>
              <a:off x="2699792" y="4365104"/>
              <a:ext cx="936104" cy="581773"/>
            </a:xfrm>
            <a:prstGeom prst="rect">
              <a:avLst/>
            </a:prstGeom>
            <a:noFill/>
            <a:ln w="19050" algn="ctr">
              <a:solidFill>
                <a:schemeClr val="bg1"/>
              </a:solidFill>
              <a:miter lim="800000"/>
              <a:headEnd/>
              <a:tailEnd/>
            </a:ln>
          </p:spPr>
          <p:txBody>
            <a:bodyPr wrap="square">
              <a:spAutoFit/>
            </a:bodyPr>
            <a:lstStyle/>
            <a:p>
              <a:pPr algn="ctr">
                <a:spcBef>
                  <a:spcPct val="50000"/>
                </a:spcBef>
              </a:pPr>
              <a:r>
                <a:rPr lang="en-US" sz="1000" smtClean="0"/>
                <a:t>TSO informs shipper surrender acceptance</a:t>
              </a:r>
              <a:endParaRPr lang="en-US" sz="1000" b="0"/>
            </a:p>
          </p:txBody>
        </p:sp>
        <p:cxnSp>
          <p:nvCxnSpPr>
            <p:cNvPr id="54" name="AutoShape 60"/>
            <p:cNvCxnSpPr>
              <a:cxnSpLocks noChangeShapeType="1"/>
              <a:stCxn id="53" idx="0"/>
            </p:cNvCxnSpPr>
            <p:nvPr/>
          </p:nvCxnSpPr>
          <p:spPr bwMode="auto">
            <a:xfrm rot="5400000" flipH="1" flipV="1">
              <a:off x="3005826" y="3807043"/>
              <a:ext cx="720080" cy="396043"/>
            </a:xfrm>
            <a:prstGeom prst="bentConnector3">
              <a:avLst>
                <a:gd name="adj1" fmla="val 23039"/>
              </a:avLst>
            </a:prstGeom>
            <a:noFill/>
            <a:ln w="9525">
              <a:solidFill>
                <a:schemeClr val="bg1"/>
              </a:solidFill>
              <a:miter lim="800000"/>
              <a:headEnd/>
              <a:tailEnd type="triangle" w="med" len="med"/>
            </a:ln>
          </p:spPr>
        </p:cxnSp>
        <p:sp>
          <p:nvSpPr>
            <p:cNvPr id="56" name="59 CuadroTexto"/>
            <p:cNvSpPr txBox="1">
              <a:spLocks noChangeArrowheads="1"/>
            </p:cNvSpPr>
            <p:nvPr/>
          </p:nvSpPr>
          <p:spPr bwMode="auto">
            <a:xfrm>
              <a:off x="4564510" y="3644007"/>
              <a:ext cx="734938" cy="278239"/>
            </a:xfrm>
            <a:prstGeom prst="rect">
              <a:avLst/>
            </a:prstGeom>
            <a:noFill/>
            <a:ln w="9525">
              <a:noFill/>
              <a:miter lim="800000"/>
              <a:headEnd/>
              <a:tailEnd/>
            </a:ln>
          </p:spPr>
          <p:txBody>
            <a:bodyPr wrap="square">
              <a:spAutoFit/>
            </a:bodyPr>
            <a:lstStyle/>
            <a:p>
              <a:pPr algn="ctr"/>
              <a:r>
                <a:rPr lang="en-US" sz="800" dirty="0" smtClean="0"/>
                <a:t>3</a:t>
              </a:r>
              <a:r>
                <a:rPr lang="en-US" sz="800" baseline="30000" dirty="0" smtClean="0"/>
                <a:t>rd</a:t>
              </a:r>
              <a:r>
                <a:rPr lang="en-US" sz="800" dirty="0" smtClean="0"/>
                <a:t> Monday of M-1</a:t>
              </a:r>
              <a:endParaRPr lang="en-US" sz="800" dirty="0"/>
            </a:p>
          </p:txBody>
        </p:sp>
        <p:sp>
          <p:nvSpPr>
            <p:cNvPr id="78" name="59 CuadroTexto"/>
            <p:cNvSpPr txBox="1">
              <a:spLocks noChangeArrowheads="1"/>
            </p:cNvSpPr>
            <p:nvPr/>
          </p:nvSpPr>
          <p:spPr bwMode="auto">
            <a:xfrm>
              <a:off x="2920008" y="3629795"/>
              <a:ext cx="724272" cy="278239"/>
            </a:xfrm>
            <a:prstGeom prst="rect">
              <a:avLst/>
            </a:prstGeom>
            <a:noFill/>
            <a:ln w="9525">
              <a:noFill/>
              <a:miter lim="800000"/>
              <a:headEnd/>
              <a:tailEnd/>
            </a:ln>
          </p:spPr>
          <p:txBody>
            <a:bodyPr wrap="square" anchor="b">
              <a:spAutoFit/>
            </a:bodyPr>
            <a:lstStyle/>
            <a:p>
              <a:pPr algn="ctr"/>
              <a:r>
                <a:rPr lang="en-US" sz="800" dirty="0" smtClean="0"/>
                <a:t>1</a:t>
              </a:r>
              <a:r>
                <a:rPr lang="en-US" sz="800" baseline="30000" dirty="0" smtClean="0"/>
                <a:t>st</a:t>
              </a:r>
              <a:r>
                <a:rPr lang="en-US" sz="800" dirty="0" smtClean="0"/>
                <a:t> working day of  M-1</a:t>
              </a:r>
              <a:endParaRPr lang="en-US" sz="800" dirty="0"/>
            </a:p>
          </p:txBody>
        </p:sp>
        <p:sp>
          <p:nvSpPr>
            <p:cNvPr id="97" name="ZoneTexte 96"/>
            <p:cNvSpPr txBox="1"/>
            <p:nvPr/>
          </p:nvSpPr>
          <p:spPr>
            <a:xfrm>
              <a:off x="1685330" y="2401838"/>
              <a:ext cx="360040" cy="208680"/>
            </a:xfrm>
            <a:prstGeom prst="rect">
              <a:avLst/>
            </a:prstGeom>
            <a:noFill/>
          </p:spPr>
          <p:txBody>
            <a:bodyPr wrap="square" rtlCol="0">
              <a:spAutoFit/>
            </a:bodyPr>
            <a:lstStyle/>
            <a:p>
              <a:pPr algn="ctr"/>
              <a:r>
                <a:rPr lang="en-US" sz="1050" smtClean="0"/>
                <a:t>or</a:t>
              </a:r>
              <a:endParaRPr lang="en-US" sz="1050"/>
            </a:p>
          </p:txBody>
        </p:sp>
        <p:sp>
          <p:nvSpPr>
            <p:cNvPr id="102" name="Text Box 13"/>
            <p:cNvSpPr txBox="1">
              <a:spLocks noChangeArrowheads="1"/>
            </p:cNvSpPr>
            <p:nvPr/>
          </p:nvSpPr>
          <p:spPr bwMode="auto">
            <a:xfrm>
              <a:off x="1475656" y="4365104"/>
              <a:ext cx="792089" cy="581773"/>
            </a:xfrm>
            <a:prstGeom prst="rect">
              <a:avLst/>
            </a:prstGeom>
            <a:noFill/>
            <a:ln w="19050" algn="ctr">
              <a:solidFill>
                <a:schemeClr val="bg1"/>
              </a:solidFill>
              <a:miter lim="800000"/>
              <a:headEnd/>
              <a:tailEnd/>
            </a:ln>
          </p:spPr>
          <p:txBody>
            <a:bodyPr wrap="square">
              <a:spAutoFit/>
            </a:bodyPr>
            <a:lstStyle/>
            <a:p>
              <a:pPr algn="ctr">
                <a:spcBef>
                  <a:spcPct val="50000"/>
                </a:spcBef>
              </a:pPr>
              <a:r>
                <a:rPr lang="en-US" sz="1000" dirty="0" smtClean="0"/>
                <a:t>Limit to surrender Monthly product M</a:t>
              </a:r>
              <a:endParaRPr lang="en-US" sz="1000" b="0" dirty="0"/>
            </a:p>
          </p:txBody>
        </p:sp>
        <p:sp>
          <p:nvSpPr>
            <p:cNvPr id="104" name="Text Box 13"/>
            <p:cNvSpPr txBox="1">
              <a:spLocks noChangeArrowheads="1"/>
            </p:cNvSpPr>
            <p:nvPr/>
          </p:nvSpPr>
          <p:spPr bwMode="auto">
            <a:xfrm>
              <a:off x="4716016" y="4509120"/>
              <a:ext cx="803845" cy="455301"/>
            </a:xfrm>
            <a:prstGeom prst="rect">
              <a:avLst/>
            </a:prstGeom>
            <a:noFill/>
            <a:ln w="19050" algn="ctr">
              <a:solidFill>
                <a:schemeClr val="bg1"/>
              </a:solidFill>
              <a:miter lim="800000"/>
              <a:headEnd/>
              <a:tailEnd/>
            </a:ln>
          </p:spPr>
          <p:txBody>
            <a:bodyPr wrap="square">
              <a:spAutoFit/>
            </a:bodyPr>
            <a:lstStyle/>
            <a:p>
              <a:pPr algn="ctr">
                <a:spcBef>
                  <a:spcPct val="50000"/>
                </a:spcBef>
              </a:pPr>
              <a:r>
                <a:rPr lang="en-US" sz="1000" dirty="0" smtClean="0"/>
                <a:t>Publication of auction results</a:t>
              </a:r>
              <a:endParaRPr lang="en-US" sz="1000" b="0" dirty="0"/>
            </a:p>
          </p:txBody>
        </p:sp>
        <p:grpSp>
          <p:nvGrpSpPr>
            <p:cNvPr id="3" name="Groupe 61"/>
            <p:cNvGrpSpPr/>
            <p:nvPr/>
          </p:nvGrpSpPr>
          <p:grpSpPr>
            <a:xfrm>
              <a:off x="611560" y="1954932"/>
              <a:ext cx="4590511" cy="432048"/>
              <a:chOff x="611560" y="1628800"/>
              <a:chExt cx="4590511" cy="432048"/>
            </a:xfrm>
          </p:grpSpPr>
          <p:sp>
            <p:nvSpPr>
              <p:cNvPr id="95" name="Chevron 94"/>
              <p:cNvSpPr/>
              <p:nvPr/>
            </p:nvSpPr>
            <p:spPr bwMode="auto">
              <a:xfrm>
                <a:off x="611560" y="1628800"/>
                <a:ext cx="2664296" cy="432048"/>
              </a:xfrm>
              <a:prstGeom prst="chevron">
                <a:avLst/>
              </a:prstGeom>
              <a:solidFill>
                <a:srgbClr val="92D05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99" name="ZoneTexte 98"/>
              <p:cNvSpPr txBox="1"/>
              <p:nvPr/>
            </p:nvSpPr>
            <p:spPr>
              <a:xfrm>
                <a:off x="800026" y="1722016"/>
                <a:ext cx="2664296" cy="202356"/>
              </a:xfrm>
              <a:prstGeom prst="rect">
                <a:avLst/>
              </a:prstGeom>
              <a:noFill/>
            </p:spPr>
            <p:txBody>
              <a:bodyPr wrap="square" rtlCol="0">
                <a:spAutoFit/>
              </a:bodyPr>
              <a:lstStyle/>
              <a:p>
                <a:r>
                  <a:rPr lang="en-US" sz="1000" dirty="0" smtClean="0"/>
                  <a:t>Possible surrender of Monthly product M</a:t>
                </a:r>
                <a:endParaRPr lang="en-US" sz="1000" dirty="0"/>
              </a:p>
            </p:txBody>
          </p:sp>
          <p:sp>
            <p:nvSpPr>
              <p:cNvPr id="121" name="Losange 120"/>
              <p:cNvSpPr/>
              <p:nvPr/>
            </p:nvSpPr>
            <p:spPr bwMode="auto">
              <a:xfrm>
                <a:off x="4963790" y="1692300"/>
                <a:ext cx="238281" cy="340990"/>
              </a:xfrm>
              <a:prstGeom prst="diamond">
                <a:avLst/>
              </a:prstGeom>
              <a:solidFill>
                <a:srgbClr val="92D05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cxnSp>
            <p:nvCxnSpPr>
              <p:cNvPr id="129" name="Connecteur droit avec flèche 128"/>
              <p:cNvCxnSpPr/>
              <p:nvPr/>
            </p:nvCxnSpPr>
            <p:spPr bwMode="auto">
              <a:xfrm flipV="1">
                <a:off x="4645794" y="1863874"/>
                <a:ext cx="324000" cy="0"/>
              </a:xfrm>
              <a:prstGeom prst="straightConnector1">
                <a:avLst/>
              </a:prstGeom>
              <a:noFill/>
              <a:ln w="9525" cap="flat" cmpd="sng" algn="ctr">
                <a:solidFill>
                  <a:schemeClr val="bg1"/>
                </a:solidFill>
                <a:prstDash val="solid"/>
                <a:round/>
                <a:headEnd type="none" w="med" len="med"/>
                <a:tailEnd type="triangle"/>
              </a:ln>
              <a:effectLst/>
            </p:spPr>
          </p:cxnSp>
        </p:grpSp>
        <p:grpSp>
          <p:nvGrpSpPr>
            <p:cNvPr id="4" name="Groupe 134"/>
            <p:cNvGrpSpPr/>
            <p:nvPr/>
          </p:nvGrpSpPr>
          <p:grpSpPr>
            <a:xfrm>
              <a:off x="611560" y="2627387"/>
              <a:ext cx="7128792" cy="369565"/>
              <a:chOff x="683568" y="4643611"/>
              <a:chExt cx="7128792" cy="369565"/>
            </a:xfrm>
          </p:grpSpPr>
          <p:grpSp>
            <p:nvGrpSpPr>
              <p:cNvPr id="5" name="Groupe 106"/>
              <p:cNvGrpSpPr/>
              <p:nvPr/>
            </p:nvGrpSpPr>
            <p:grpSpPr>
              <a:xfrm>
                <a:off x="683568" y="4653136"/>
                <a:ext cx="7128792" cy="360040"/>
                <a:chOff x="179512" y="1412776"/>
                <a:chExt cx="8280920" cy="432048"/>
              </a:xfrm>
            </p:grpSpPr>
            <p:sp>
              <p:nvSpPr>
                <p:cNvPr id="108" name="Chevron 107"/>
                <p:cNvSpPr/>
                <p:nvPr/>
              </p:nvSpPr>
              <p:spPr bwMode="auto">
                <a:xfrm>
                  <a:off x="683568" y="1412776"/>
                  <a:ext cx="7776864" cy="432048"/>
                </a:xfrm>
                <a:prstGeom prst="chevron">
                  <a:avLst>
                    <a:gd name="adj" fmla="val 0"/>
                  </a:avLst>
                </a:prstGeom>
                <a:solidFill>
                  <a:schemeClr val="bg1">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09" name="Chevron 108"/>
                <p:cNvSpPr/>
                <p:nvPr/>
              </p:nvSpPr>
              <p:spPr bwMode="auto">
                <a:xfrm>
                  <a:off x="179512" y="1412776"/>
                  <a:ext cx="7776864" cy="432048"/>
                </a:xfrm>
                <a:prstGeom prst="chevron">
                  <a:avLst>
                    <a:gd name="adj" fmla="val 48501"/>
                  </a:avLst>
                </a:prstGeom>
                <a:solidFill>
                  <a:schemeClr val="bg1">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0" name="Chevron 109"/>
                <p:cNvSpPr/>
                <p:nvPr/>
              </p:nvSpPr>
              <p:spPr bwMode="auto">
                <a:xfrm>
                  <a:off x="3274401" y="1412776"/>
                  <a:ext cx="234207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1" name="Chevron 110"/>
                <p:cNvSpPr/>
                <p:nvPr/>
              </p:nvSpPr>
              <p:spPr bwMode="auto">
                <a:xfrm>
                  <a:off x="3101928" y="1412776"/>
                  <a:ext cx="125455"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2" name="Chevron 111"/>
                <p:cNvSpPr/>
                <p:nvPr/>
              </p:nvSpPr>
              <p:spPr bwMode="auto">
                <a:xfrm>
                  <a:off x="2977126" y="1412776"/>
                  <a:ext cx="83636"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3" name="Chevron 112"/>
                <p:cNvSpPr/>
                <p:nvPr/>
              </p:nvSpPr>
              <p:spPr bwMode="auto">
                <a:xfrm>
                  <a:off x="2866565" y="1412776"/>
                  <a:ext cx="83636"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4" name="Chevron 113"/>
                <p:cNvSpPr/>
                <p:nvPr/>
              </p:nvSpPr>
              <p:spPr bwMode="auto">
                <a:xfrm>
                  <a:off x="2791897" y="1412776"/>
                  <a:ext cx="4181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5" name="Chevron 114"/>
                <p:cNvSpPr/>
                <p:nvPr/>
              </p:nvSpPr>
              <p:spPr bwMode="auto">
                <a:xfrm>
                  <a:off x="2714114" y="1412776"/>
                  <a:ext cx="4181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16" name="Chevron 115"/>
                <p:cNvSpPr/>
                <p:nvPr/>
              </p:nvSpPr>
              <p:spPr bwMode="auto">
                <a:xfrm>
                  <a:off x="2638766" y="1412776"/>
                  <a:ext cx="4181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grpSp>
          <p:sp>
            <p:nvSpPr>
              <p:cNvPr id="118" name="ZoneTexte 117"/>
              <p:cNvSpPr txBox="1"/>
              <p:nvPr/>
            </p:nvSpPr>
            <p:spPr>
              <a:xfrm>
                <a:off x="2646065" y="4646786"/>
                <a:ext cx="2928962" cy="303534"/>
              </a:xfrm>
              <a:prstGeom prst="rect">
                <a:avLst/>
              </a:prstGeom>
              <a:noFill/>
              <a:ln>
                <a:noFill/>
              </a:ln>
            </p:spPr>
            <p:txBody>
              <a:bodyPr wrap="square" rtlCol="0">
                <a:spAutoFit/>
              </a:bodyPr>
              <a:lstStyle/>
              <a:p>
                <a:pPr algn="ctr"/>
                <a:r>
                  <a:rPr lang="en-US" sz="900" dirty="0" smtClean="0"/>
                  <a:t>No offer at secondary market since surrender date </a:t>
                </a:r>
              </a:p>
              <a:p>
                <a:pPr algn="ctr"/>
                <a:r>
                  <a:rPr lang="en-US" sz="900" dirty="0" smtClean="0"/>
                  <a:t>till the day after publication of auction results </a:t>
                </a:r>
                <a:endParaRPr lang="en-US" sz="900" dirty="0"/>
              </a:p>
            </p:txBody>
          </p:sp>
          <p:sp>
            <p:nvSpPr>
              <p:cNvPr id="132" name="ZoneTexte 131"/>
              <p:cNvSpPr txBox="1"/>
              <p:nvPr/>
            </p:nvSpPr>
            <p:spPr>
              <a:xfrm>
                <a:off x="1403648" y="4643611"/>
                <a:ext cx="1008112" cy="328829"/>
              </a:xfrm>
              <a:prstGeom prst="rect">
                <a:avLst/>
              </a:prstGeom>
              <a:noFill/>
            </p:spPr>
            <p:txBody>
              <a:bodyPr wrap="square" rtlCol="0">
                <a:spAutoFit/>
              </a:bodyPr>
              <a:lstStyle/>
              <a:p>
                <a:pPr algn="ctr"/>
                <a:r>
                  <a:rPr lang="en-US" sz="1000" dirty="0" smtClean="0"/>
                  <a:t>Secondary </a:t>
                </a:r>
              </a:p>
              <a:p>
                <a:pPr algn="ctr"/>
                <a:r>
                  <a:rPr lang="en-US" sz="1000" dirty="0" smtClean="0"/>
                  <a:t>Market</a:t>
                </a:r>
                <a:endParaRPr lang="en-US" sz="1000" dirty="0"/>
              </a:p>
            </p:txBody>
          </p:sp>
          <p:sp>
            <p:nvSpPr>
              <p:cNvPr id="134" name="ZoneTexte 133"/>
              <p:cNvSpPr txBox="1"/>
              <p:nvPr/>
            </p:nvSpPr>
            <p:spPr>
              <a:xfrm>
                <a:off x="5654784" y="4643611"/>
                <a:ext cx="1872208" cy="328829"/>
              </a:xfrm>
              <a:prstGeom prst="rect">
                <a:avLst/>
              </a:prstGeom>
              <a:noFill/>
            </p:spPr>
            <p:txBody>
              <a:bodyPr wrap="square" rtlCol="0">
                <a:spAutoFit/>
              </a:bodyPr>
              <a:lstStyle/>
              <a:p>
                <a:pPr algn="ctr"/>
                <a:r>
                  <a:rPr lang="en-US" sz="1000" dirty="0" smtClean="0"/>
                  <a:t>Secondary Market </a:t>
                </a:r>
              </a:p>
              <a:p>
                <a:pPr algn="ctr"/>
                <a:r>
                  <a:rPr lang="en-US" sz="1000" dirty="0" smtClean="0"/>
                  <a:t>(if product not reallocated)</a:t>
                </a:r>
                <a:endParaRPr lang="en-US" sz="1000" dirty="0"/>
              </a:p>
            </p:txBody>
          </p:sp>
        </p:grpSp>
        <p:cxnSp>
          <p:nvCxnSpPr>
            <p:cNvPr id="79" name="AutoShape 60"/>
            <p:cNvCxnSpPr>
              <a:cxnSpLocks noChangeShapeType="1"/>
              <a:endCxn id="56" idx="2"/>
            </p:cNvCxnSpPr>
            <p:nvPr/>
          </p:nvCxnSpPr>
          <p:spPr bwMode="auto">
            <a:xfrm rot="5400000" flipH="1" flipV="1">
              <a:off x="4206525" y="3999691"/>
              <a:ext cx="802898" cy="648011"/>
            </a:xfrm>
            <a:prstGeom prst="bentConnector3">
              <a:avLst>
                <a:gd name="adj1" fmla="val 50000"/>
              </a:avLst>
            </a:prstGeom>
            <a:noFill/>
            <a:ln w="9525">
              <a:solidFill>
                <a:schemeClr val="bg1"/>
              </a:solidFill>
              <a:miter lim="800000"/>
              <a:headEnd/>
              <a:tailEnd type="triangle" w="med" len="med"/>
            </a:ln>
          </p:spPr>
        </p:cxnSp>
        <p:cxnSp>
          <p:nvCxnSpPr>
            <p:cNvPr id="38" name="Connecteur droit 37"/>
            <p:cNvCxnSpPr/>
            <p:nvPr/>
          </p:nvCxnSpPr>
          <p:spPr bwMode="auto">
            <a:xfrm>
              <a:off x="4932040" y="3284984"/>
              <a:ext cx="0" cy="390773"/>
            </a:xfrm>
            <a:prstGeom prst="line">
              <a:avLst/>
            </a:prstGeom>
            <a:noFill/>
            <a:ln w="9525" cap="flat" cmpd="sng" algn="ctr">
              <a:solidFill>
                <a:schemeClr val="bg2">
                  <a:lumMod val="75000"/>
                </a:schemeClr>
              </a:solidFill>
              <a:prstDash val="solid"/>
              <a:round/>
              <a:headEnd type="none" w="med" len="med"/>
              <a:tailEnd type="none" w="med" len="med"/>
            </a:ln>
            <a:effectLst/>
          </p:spPr>
        </p:cxnSp>
        <p:sp>
          <p:nvSpPr>
            <p:cNvPr id="58" name="Text Box 13"/>
            <p:cNvSpPr txBox="1">
              <a:spLocks noChangeArrowheads="1"/>
            </p:cNvSpPr>
            <p:nvPr/>
          </p:nvSpPr>
          <p:spPr bwMode="auto">
            <a:xfrm>
              <a:off x="3851920" y="4509120"/>
              <a:ext cx="803845" cy="455301"/>
            </a:xfrm>
            <a:prstGeom prst="rect">
              <a:avLst/>
            </a:prstGeom>
            <a:solidFill>
              <a:schemeClr val="tx1"/>
            </a:solidFill>
            <a:ln w="19050" algn="ctr">
              <a:solidFill>
                <a:schemeClr val="bg1"/>
              </a:solidFill>
              <a:miter lim="800000"/>
              <a:headEnd/>
              <a:tailEnd/>
            </a:ln>
          </p:spPr>
          <p:txBody>
            <a:bodyPr wrap="square">
              <a:spAutoFit/>
            </a:bodyPr>
            <a:lstStyle/>
            <a:p>
              <a:pPr algn="ctr">
                <a:spcBef>
                  <a:spcPct val="50000"/>
                </a:spcBef>
              </a:pPr>
              <a:r>
                <a:rPr lang="en-US" sz="1000" smtClean="0"/>
                <a:t>Rolling monthly auction</a:t>
              </a:r>
              <a:endParaRPr lang="en-US" sz="1000" b="0"/>
            </a:p>
          </p:txBody>
        </p:sp>
        <p:cxnSp>
          <p:nvCxnSpPr>
            <p:cNvPr id="152" name="AutoShape 60"/>
            <p:cNvCxnSpPr>
              <a:cxnSpLocks noChangeShapeType="1"/>
            </p:cNvCxnSpPr>
            <p:nvPr/>
          </p:nvCxnSpPr>
          <p:spPr bwMode="auto">
            <a:xfrm rot="5400000" flipH="1" flipV="1">
              <a:off x="4752020" y="4041068"/>
              <a:ext cx="864096" cy="72008"/>
            </a:xfrm>
            <a:prstGeom prst="bentConnector3">
              <a:avLst>
                <a:gd name="adj1" fmla="val 50000"/>
              </a:avLst>
            </a:prstGeom>
            <a:noFill/>
            <a:ln w="9525">
              <a:solidFill>
                <a:schemeClr val="bg1"/>
              </a:solidFill>
              <a:miter lim="800000"/>
              <a:headEnd/>
              <a:tailEnd type="triangle" w="med" len="med"/>
            </a:ln>
          </p:spPr>
        </p:cxnSp>
        <p:cxnSp>
          <p:nvCxnSpPr>
            <p:cNvPr id="154" name="AutoShape 60"/>
            <p:cNvCxnSpPr>
              <a:cxnSpLocks noChangeShapeType="1"/>
            </p:cNvCxnSpPr>
            <p:nvPr/>
          </p:nvCxnSpPr>
          <p:spPr bwMode="auto">
            <a:xfrm rot="16200000" flipV="1">
              <a:off x="5220072" y="3717032"/>
              <a:ext cx="936104" cy="792088"/>
            </a:xfrm>
            <a:prstGeom prst="bentConnector3">
              <a:avLst>
                <a:gd name="adj1" fmla="val 54070"/>
              </a:avLst>
            </a:prstGeom>
            <a:noFill/>
            <a:ln w="9525">
              <a:solidFill>
                <a:schemeClr val="bg1"/>
              </a:solidFill>
              <a:miter lim="800000"/>
              <a:headEnd/>
              <a:tailEnd type="triangle" w="med" len="med"/>
            </a:ln>
          </p:spPr>
        </p:cxnSp>
        <p:cxnSp>
          <p:nvCxnSpPr>
            <p:cNvPr id="159" name="Connecteur droit 158"/>
            <p:cNvCxnSpPr/>
            <p:nvPr/>
          </p:nvCxnSpPr>
          <p:spPr bwMode="auto">
            <a:xfrm>
              <a:off x="3269506" y="3284984"/>
              <a:ext cx="0" cy="360040"/>
            </a:xfrm>
            <a:prstGeom prst="line">
              <a:avLst/>
            </a:prstGeom>
            <a:noFill/>
            <a:ln w="15875" cap="flat" cmpd="sng" algn="ctr">
              <a:solidFill>
                <a:srgbClr val="002060"/>
              </a:solidFill>
              <a:prstDash val="solid"/>
              <a:round/>
              <a:headEnd type="none" w="med" len="med"/>
              <a:tailEnd type="none" w="med" len="med"/>
            </a:ln>
            <a:effectLst/>
          </p:spPr>
        </p:cxnSp>
        <p:cxnSp>
          <p:nvCxnSpPr>
            <p:cNvPr id="160" name="Connecteur droit 159"/>
            <p:cNvCxnSpPr/>
            <p:nvPr/>
          </p:nvCxnSpPr>
          <p:spPr bwMode="auto">
            <a:xfrm>
              <a:off x="5508104" y="3284984"/>
              <a:ext cx="0" cy="360040"/>
            </a:xfrm>
            <a:prstGeom prst="line">
              <a:avLst/>
            </a:prstGeom>
            <a:noFill/>
            <a:ln w="15875" cap="flat" cmpd="sng" algn="ctr">
              <a:solidFill>
                <a:srgbClr val="002060"/>
              </a:solidFill>
              <a:prstDash val="solid"/>
              <a:round/>
              <a:headEnd type="none" w="med" len="med"/>
              <a:tailEnd type="none" w="med" len="med"/>
            </a:ln>
            <a:effectLst/>
          </p:spPr>
        </p:cxnSp>
        <p:cxnSp>
          <p:nvCxnSpPr>
            <p:cNvPr id="176" name="Connecteur droit avec flèche 175"/>
            <p:cNvCxnSpPr/>
            <p:nvPr/>
          </p:nvCxnSpPr>
          <p:spPr bwMode="auto">
            <a:xfrm>
              <a:off x="2287909" y="4725144"/>
              <a:ext cx="396008" cy="0"/>
            </a:xfrm>
            <a:prstGeom prst="straightConnector1">
              <a:avLst/>
            </a:prstGeom>
            <a:noFill/>
            <a:ln w="9525" cap="flat" cmpd="sng" algn="ctr">
              <a:solidFill>
                <a:schemeClr val="bg1"/>
              </a:solidFill>
              <a:prstDash val="solid"/>
              <a:round/>
              <a:headEnd type="none" w="med" len="med"/>
              <a:tailEnd type="triangle"/>
            </a:ln>
            <a:effectLst/>
          </p:spPr>
        </p:cxnSp>
        <p:sp>
          <p:nvSpPr>
            <p:cNvPr id="105" name="Text Box 13"/>
            <p:cNvSpPr txBox="1">
              <a:spLocks noChangeArrowheads="1"/>
            </p:cNvSpPr>
            <p:nvPr/>
          </p:nvSpPr>
          <p:spPr bwMode="auto">
            <a:xfrm>
              <a:off x="5940153" y="3964807"/>
              <a:ext cx="1098122" cy="961191"/>
            </a:xfrm>
            <a:prstGeom prst="rect">
              <a:avLst/>
            </a:prstGeom>
            <a:solidFill>
              <a:schemeClr val="tx1"/>
            </a:solidFill>
            <a:ln w="19050" algn="ctr">
              <a:solidFill>
                <a:schemeClr val="bg1"/>
              </a:solidFill>
              <a:miter lim="800000"/>
              <a:headEnd/>
              <a:tailEnd/>
            </a:ln>
          </p:spPr>
          <p:txBody>
            <a:bodyPr wrap="square">
              <a:spAutoFit/>
            </a:bodyPr>
            <a:lstStyle/>
            <a:p>
              <a:pPr algn="ctr">
                <a:spcBef>
                  <a:spcPct val="50000"/>
                </a:spcBef>
              </a:pPr>
              <a:r>
                <a:rPr lang="en-US" sz="1000" dirty="0" smtClean="0"/>
                <a:t>TSO informs shipper if surrendered capacity has been reallocated and invoices surrender fee</a:t>
              </a:r>
              <a:endParaRPr lang="en-US" sz="1000" b="0" dirty="0"/>
            </a:p>
          </p:txBody>
        </p:sp>
        <p:sp>
          <p:nvSpPr>
            <p:cNvPr id="185" name="ZoneTexte 184"/>
            <p:cNvSpPr txBox="1"/>
            <p:nvPr/>
          </p:nvSpPr>
          <p:spPr>
            <a:xfrm>
              <a:off x="5438254" y="4699744"/>
              <a:ext cx="576064" cy="341475"/>
            </a:xfrm>
            <a:prstGeom prst="rect">
              <a:avLst/>
            </a:prstGeom>
            <a:noFill/>
          </p:spPr>
          <p:txBody>
            <a:bodyPr wrap="square" rtlCol="0">
              <a:spAutoFit/>
            </a:bodyPr>
            <a:lstStyle/>
            <a:p>
              <a:pPr algn="ctr"/>
              <a:r>
                <a:rPr lang="en-US" sz="700" smtClean="0"/>
                <a:t>Following working day</a:t>
              </a:r>
              <a:endParaRPr lang="en-US" sz="700"/>
            </a:p>
          </p:txBody>
        </p:sp>
        <p:cxnSp>
          <p:nvCxnSpPr>
            <p:cNvPr id="186" name="Connecteur droit avec flèche 185"/>
            <p:cNvCxnSpPr/>
            <p:nvPr/>
          </p:nvCxnSpPr>
          <p:spPr bwMode="auto">
            <a:xfrm flipV="1">
              <a:off x="5567412" y="4725144"/>
              <a:ext cx="324000" cy="0"/>
            </a:xfrm>
            <a:prstGeom prst="straightConnector1">
              <a:avLst/>
            </a:prstGeom>
            <a:noFill/>
            <a:ln w="9525" cap="flat" cmpd="sng" algn="ctr">
              <a:solidFill>
                <a:schemeClr val="bg1"/>
              </a:solidFill>
              <a:prstDash val="solid"/>
              <a:round/>
              <a:headEnd type="none" w="med" len="med"/>
              <a:tailEnd type="triangle"/>
            </a:ln>
            <a:effectLst/>
          </p:spPr>
        </p:cxnSp>
        <p:cxnSp>
          <p:nvCxnSpPr>
            <p:cNvPr id="191" name="Connecteur droit 190"/>
            <p:cNvCxnSpPr/>
            <p:nvPr/>
          </p:nvCxnSpPr>
          <p:spPr bwMode="auto">
            <a:xfrm>
              <a:off x="5292080" y="2636912"/>
              <a:ext cx="0" cy="1008112"/>
            </a:xfrm>
            <a:prstGeom prst="line">
              <a:avLst/>
            </a:prstGeom>
            <a:noFill/>
            <a:ln w="9525" cap="flat" cmpd="sng" algn="ctr">
              <a:solidFill>
                <a:schemeClr val="bg2">
                  <a:lumMod val="75000"/>
                </a:schemeClr>
              </a:solidFill>
              <a:prstDash val="solid"/>
              <a:round/>
              <a:headEnd type="none" w="med" len="med"/>
              <a:tailEnd type="none" w="med" len="med"/>
            </a:ln>
            <a:effectLst/>
          </p:spPr>
        </p:cxnSp>
        <p:sp>
          <p:nvSpPr>
            <p:cNvPr id="193" name="Text Box 13"/>
            <p:cNvSpPr txBox="1">
              <a:spLocks noChangeArrowheads="1"/>
            </p:cNvSpPr>
            <p:nvPr/>
          </p:nvSpPr>
          <p:spPr bwMode="auto">
            <a:xfrm>
              <a:off x="3335164" y="1979548"/>
              <a:ext cx="1368152" cy="328829"/>
            </a:xfrm>
            <a:prstGeom prst="rect">
              <a:avLst/>
            </a:prstGeom>
            <a:solidFill>
              <a:schemeClr val="tx1"/>
            </a:solidFill>
            <a:ln w="19050" algn="ctr">
              <a:solidFill>
                <a:schemeClr val="bg1"/>
              </a:solidFill>
              <a:miter lim="800000"/>
              <a:headEnd/>
              <a:tailEnd/>
            </a:ln>
          </p:spPr>
          <p:txBody>
            <a:bodyPr wrap="square">
              <a:spAutoFit/>
            </a:bodyPr>
            <a:lstStyle/>
            <a:p>
              <a:pPr algn="ctr"/>
              <a:r>
                <a:rPr lang="en-US" sz="1000" dirty="0" smtClean="0"/>
                <a:t>Reallocation of surrendered capacity</a:t>
              </a:r>
              <a:endParaRPr lang="en-US" sz="1000" dirty="0"/>
            </a:p>
          </p:txBody>
        </p:sp>
        <p:cxnSp>
          <p:nvCxnSpPr>
            <p:cNvPr id="197" name="Connecteur droit 196"/>
            <p:cNvCxnSpPr/>
            <p:nvPr/>
          </p:nvCxnSpPr>
          <p:spPr bwMode="auto">
            <a:xfrm>
              <a:off x="7740352" y="2636912"/>
              <a:ext cx="0" cy="1008112"/>
            </a:xfrm>
            <a:prstGeom prst="line">
              <a:avLst/>
            </a:prstGeom>
            <a:noFill/>
            <a:ln w="9525" cap="flat" cmpd="sng" algn="ctr">
              <a:solidFill>
                <a:schemeClr val="bg2">
                  <a:lumMod val="75000"/>
                </a:schemeClr>
              </a:solidFill>
              <a:prstDash val="solid"/>
              <a:round/>
              <a:headEnd type="none" w="med" len="med"/>
              <a:tailEnd type="none" w="med" len="med"/>
            </a:ln>
            <a:effectLst/>
          </p:spPr>
        </p:cxnSp>
        <p:cxnSp>
          <p:nvCxnSpPr>
            <p:cNvPr id="161" name="Connecteur droit 160"/>
            <p:cNvCxnSpPr/>
            <p:nvPr/>
          </p:nvCxnSpPr>
          <p:spPr bwMode="auto">
            <a:xfrm>
              <a:off x="7740352" y="3284984"/>
              <a:ext cx="0" cy="360040"/>
            </a:xfrm>
            <a:prstGeom prst="line">
              <a:avLst/>
            </a:prstGeom>
            <a:noFill/>
            <a:ln w="15875" cap="flat" cmpd="sng" algn="ctr">
              <a:solidFill>
                <a:srgbClr val="002060"/>
              </a:solidFill>
              <a:prstDash val="solid"/>
              <a:round/>
              <a:headEnd type="none" w="med" len="med"/>
              <a:tailEnd type="none" w="med" len="med"/>
            </a:ln>
            <a:effectLst/>
          </p:spPr>
        </p:cxnSp>
      </p:grpSp>
      <p:sp>
        <p:nvSpPr>
          <p:cNvPr id="55"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Monthly products surrender calendar</a:t>
            </a:r>
            <a:endParaRPr lang="en-GB" sz="2800" dirty="0"/>
          </a:p>
        </p:txBody>
      </p:sp>
      <p:cxnSp>
        <p:nvCxnSpPr>
          <p:cNvPr id="80" name="AutoShape 60"/>
          <p:cNvCxnSpPr>
            <a:cxnSpLocks noChangeShapeType="1"/>
          </p:cNvCxnSpPr>
          <p:nvPr/>
        </p:nvCxnSpPr>
        <p:spPr bwMode="auto">
          <a:xfrm rot="5400000" flipH="1" flipV="1">
            <a:off x="2300680" y="3241000"/>
            <a:ext cx="621284" cy="1673172"/>
          </a:xfrm>
          <a:prstGeom prst="bentConnector3">
            <a:avLst>
              <a:gd name="adj1" fmla="val 50000"/>
            </a:avLst>
          </a:prstGeom>
          <a:noFill/>
          <a:ln w="9525">
            <a:solidFill>
              <a:schemeClr val="bg1"/>
            </a:solidFill>
            <a:miter lim="800000"/>
            <a:headEnd/>
            <a:tailEnd type="triangle" w="med" len="med"/>
          </a:ln>
        </p:spPr>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Quarterly products surrender calendar</a:t>
            </a:r>
            <a:endParaRPr lang="en-GB" sz="2800" dirty="0"/>
          </a:p>
        </p:txBody>
      </p:sp>
      <p:grpSp>
        <p:nvGrpSpPr>
          <p:cNvPr id="133" name="Groupe 69"/>
          <p:cNvGrpSpPr/>
          <p:nvPr/>
        </p:nvGrpSpPr>
        <p:grpSpPr>
          <a:xfrm>
            <a:off x="216024" y="1518453"/>
            <a:ext cx="8748464" cy="3779008"/>
            <a:chOff x="611560" y="1844824"/>
            <a:chExt cx="7416824" cy="3207591"/>
          </a:xfrm>
        </p:grpSpPr>
        <p:cxnSp>
          <p:nvCxnSpPr>
            <p:cNvPr id="135" name="Connecteur droit 39"/>
            <p:cNvCxnSpPr/>
            <p:nvPr/>
          </p:nvCxnSpPr>
          <p:spPr bwMode="auto">
            <a:xfrm>
              <a:off x="3273949" y="1844824"/>
              <a:ext cx="0" cy="1728192"/>
            </a:xfrm>
            <a:prstGeom prst="line">
              <a:avLst/>
            </a:prstGeom>
            <a:noFill/>
            <a:ln w="12700" cap="flat" cmpd="sng" algn="ctr">
              <a:solidFill>
                <a:srgbClr val="FF0000"/>
              </a:solidFill>
              <a:prstDash val="solid"/>
              <a:round/>
              <a:headEnd type="none" w="med" len="med"/>
              <a:tailEnd type="none" w="med" len="med"/>
            </a:ln>
            <a:effectLst/>
          </p:spPr>
        </p:cxnSp>
        <p:sp>
          <p:nvSpPr>
            <p:cNvPr id="136" name="ZoneTexte 176"/>
            <p:cNvSpPr txBox="1"/>
            <p:nvPr/>
          </p:nvSpPr>
          <p:spPr>
            <a:xfrm>
              <a:off x="2267744" y="4682852"/>
              <a:ext cx="432048" cy="261239"/>
            </a:xfrm>
            <a:prstGeom prst="rect">
              <a:avLst/>
            </a:prstGeom>
            <a:noFill/>
          </p:spPr>
          <p:txBody>
            <a:bodyPr wrap="square" rtlCol="0">
              <a:spAutoFit/>
            </a:bodyPr>
            <a:lstStyle/>
            <a:p>
              <a:pPr algn="ctr"/>
              <a:r>
                <a:rPr lang="en-US" sz="700" smtClean="0"/>
                <a:t>1 week after</a:t>
              </a:r>
              <a:endParaRPr lang="en-US" sz="700"/>
            </a:p>
          </p:txBody>
        </p:sp>
        <p:sp>
          <p:nvSpPr>
            <p:cNvPr id="137" name="Chevron 28"/>
            <p:cNvSpPr/>
            <p:nvPr/>
          </p:nvSpPr>
          <p:spPr bwMode="auto">
            <a:xfrm>
              <a:off x="611560" y="3284984"/>
              <a:ext cx="7344816" cy="360040"/>
            </a:xfrm>
            <a:prstGeom prst="chevron">
              <a:avLst/>
            </a:prstGeom>
            <a:solidFill>
              <a:schemeClr val="accent1">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cxnSp>
          <p:nvCxnSpPr>
            <p:cNvPr id="138" name="Connecteur droit 38"/>
            <p:cNvCxnSpPr/>
            <p:nvPr/>
          </p:nvCxnSpPr>
          <p:spPr bwMode="auto">
            <a:xfrm>
              <a:off x="1043608" y="3283619"/>
              <a:ext cx="0" cy="360040"/>
            </a:xfrm>
            <a:prstGeom prst="line">
              <a:avLst/>
            </a:prstGeom>
            <a:noFill/>
            <a:ln w="15875" cap="flat" cmpd="sng" algn="ctr">
              <a:solidFill>
                <a:srgbClr val="002060"/>
              </a:solidFill>
              <a:prstDash val="solid"/>
              <a:round/>
              <a:headEnd type="none" w="med" len="med"/>
              <a:tailEnd type="none" w="med" len="med"/>
            </a:ln>
            <a:effectLst/>
          </p:spPr>
        </p:cxnSp>
        <p:sp>
          <p:nvSpPr>
            <p:cNvPr id="139" name="ZoneTexte 40"/>
            <p:cNvSpPr txBox="1"/>
            <p:nvPr/>
          </p:nvSpPr>
          <p:spPr>
            <a:xfrm>
              <a:off x="6388968" y="3326259"/>
              <a:ext cx="936104" cy="261239"/>
            </a:xfrm>
            <a:prstGeom prst="rect">
              <a:avLst/>
            </a:prstGeom>
            <a:noFill/>
          </p:spPr>
          <p:txBody>
            <a:bodyPr wrap="square" rtlCol="0">
              <a:spAutoFit/>
            </a:bodyPr>
            <a:lstStyle/>
            <a:p>
              <a:r>
                <a:rPr lang="en-US" sz="1400" dirty="0" smtClean="0"/>
                <a:t>June</a:t>
              </a:r>
              <a:endParaRPr lang="en-US" sz="1400" dirty="0"/>
            </a:p>
          </p:txBody>
        </p:sp>
        <p:sp>
          <p:nvSpPr>
            <p:cNvPr id="140" name="ZoneTexte 41"/>
            <p:cNvSpPr txBox="1"/>
            <p:nvPr/>
          </p:nvSpPr>
          <p:spPr>
            <a:xfrm>
              <a:off x="4195961" y="3318892"/>
              <a:ext cx="835521" cy="261239"/>
            </a:xfrm>
            <a:prstGeom prst="rect">
              <a:avLst/>
            </a:prstGeom>
            <a:noFill/>
          </p:spPr>
          <p:txBody>
            <a:bodyPr wrap="square" rtlCol="0">
              <a:spAutoFit/>
            </a:bodyPr>
            <a:lstStyle/>
            <a:p>
              <a:r>
                <a:rPr lang="en-US" sz="1400" dirty="0" smtClean="0"/>
                <a:t>May</a:t>
              </a:r>
              <a:endParaRPr lang="en-US" sz="1400" dirty="0"/>
            </a:p>
          </p:txBody>
        </p:sp>
        <p:sp>
          <p:nvSpPr>
            <p:cNvPr id="141" name="ZoneTexte 42"/>
            <p:cNvSpPr txBox="1"/>
            <p:nvPr/>
          </p:nvSpPr>
          <p:spPr>
            <a:xfrm>
              <a:off x="1877988" y="3313559"/>
              <a:ext cx="677788" cy="261239"/>
            </a:xfrm>
            <a:prstGeom prst="rect">
              <a:avLst/>
            </a:prstGeom>
            <a:noFill/>
          </p:spPr>
          <p:txBody>
            <a:bodyPr wrap="square" rtlCol="0">
              <a:spAutoFit/>
            </a:bodyPr>
            <a:lstStyle/>
            <a:p>
              <a:r>
                <a:rPr lang="en-US" sz="1400" dirty="0" smtClean="0"/>
                <a:t>April</a:t>
              </a:r>
              <a:endParaRPr lang="en-US" sz="1400" dirty="0"/>
            </a:p>
          </p:txBody>
        </p:sp>
        <p:sp>
          <p:nvSpPr>
            <p:cNvPr id="142" name="Text Box 13"/>
            <p:cNvSpPr txBox="1">
              <a:spLocks noChangeArrowheads="1"/>
            </p:cNvSpPr>
            <p:nvPr/>
          </p:nvSpPr>
          <p:spPr bwMode="auto">
            <a:xfrm>
              <a:off x="2699792" y="4365104"/>
              <a:ext cx="936104" cy="600848"/>
            </a:xfrm>
            <a:prstGeom prst="rect">
              <a:avLst/>
            </a:prstGeom>
            <a:noFill/>
            <a:ln w="19050" algn="ctr">
              <a:solidFill>
                <a:schemeClr val="bg1"/>
              </a:solidFill>
              <a:miter lim="800000"/>
              <a:headEnd/>
              <a:tailEnd/>
            </a:ln>
          </p:spPr>
          <p:txBody>
            <a:bodyPr wrap="square">
              <a:spAutoFit/>
            </a:bodyPr>
            <a:lstStyle/>
            <a:p>
              <a:pPr algn="ctr">
                <a:spcBef>
                  <a:spcPct val="50000"/>
                </a:spcBef>
              </a:pPr>
              <a:r>
                <a:rPr lang="en-US" sz="1000" smtClean="0"/>
                <a:t>TSO informs shipper surrender acceptance</a:t>
              </a:r>
              <a:endParaRPr lang="en-US" sz="1000" b="0"/>
            </a:p>
          </p:txBody>
        </p:sp>
        <p:cxnSp>
          <p:nvCxnSpPr>
            <p:cNvPr id="143" name="AutoShape 60"/>
            <p:cNvCxnSpPr>
              <a:cxnSpLocks noChangeShapeType="1"/>
              <a:stCxn id="142" idx="0"/>
            </p:cNvCxnSpPr>
            <p:nvPr/>
          </p:nvCxnSpPr>
          <p:spPr bwMode="auto">
            <a:xfrm rot="5400000" flipH="1" flipV="1">
              <a:off x="3005826" y="3807043"/>
              <a:ext cx="720079" cy="396043"/>
            </a:xfrm>
            <a:prstGeom prst="bentConnector3">
              <a:avLst>
                <a:gd name="adj1" fmla="val 16766"/>
              </a:avLst>
            </a:prstGeom>
            <a:noFill/>
            <a:ln w="9525">
              <a:solidFill>
                <a:schemeClr val="bg1"/>
              </a:solidFill>
              <a:miter lim="800000"/>
              <a:headEnd/>
              <a:tailEnd type="triangle" w="med" len="med"/>
            </a:ln>
          </p:spPr>
        </p:cxnSp>
        <p:sp>
          <p:nvSpPr>
            <p:cNvPr id="144" name="59 CuadroTexto"/>
            <p:cNvSpPr txBox="1">
              <a:spLocks noChangeArrowheads="1"/>
            </p:cNvSpPr>
            <p:nvPr/>
          </p:nvSpPr>
          <p:spPr bwMode="auto">
            <a:xfrm>
              <a:off x="5285730" y="3658741"/>
              <a:ext cx="711572" cy="287362"/>
            </a:xfrm>
            <a:prstGeom prst="rect">
              <a:avLst/>
            </a:prstGeom>
            <a:noFill/>
            <a:ln w="9525">
              <a:noFill/>
              <a:miter lim="800000"/>
              <a:headEnd/>
              <a:tailEnd/>
            </a:ln>
          </p:spPr>
          <p:txBody>
            <a:bodyPr wrap="square">
              <a:spAutoFit/>
            </a:bodyPr>
            <a:lstStyle/>
            <a:p>
              <a:pPr algn="ctr"/>
              <a:r>
                <a:rPr lang="en-US" sz="800" dirty="0" smtClean="0"/>
                <a:t>1</a:t>
              </a:r>
              <a:r>
                <a:rPr lang="en-US" sz="800" baseline="30000" dirty="0" smtClean="0"/>
                <a:t>st</a:t>
              </a:r>
              <a:r>
                <a:rPr lang="en-US" sz="800" dirty="0" smtClean="0"/>
                <a:t> Monday of June</a:t>
              </a:r>
              <a:endParaRPr lang="en-US" sz="800" dirty="0"/>
            </a:p>
          </p:txBody>
        </p:sp>
        <p:cxnSp>
          <p:nvCxnSpPr>
            <p:cNvPr id="145" name="AutoShape 60"/>
            <p:cNvCxnSpPr>
              <a:cxnSpLocks noChangeShapeType="1"/>
            </p:cNvCxnSpPr>
            <p:nvPr/>
          </p:nvCxnSpPr>
          <p:spPr bwMode="auto">
            <a:xfrm rot="5400000" flipH="1" flipV="1">
              <a:off x="2384930" y="3462180"/>
              <a:ext cx="415795" cy="1370247"/>
            </a:xfrm>
            <a:prstGeom prst="bentConnector3">
              <a:avLst>
                <a:gd name="adj1" fmla="val 50000"/>
              </a:avLst>
            </a:prstGeom>
            <a:noFill/>
            <a:ln w="9525">
              <a:solidFill>
                <a:schemeClr val="bg1"/>
              </a:solidFill>
              <a:miter lim="800000"/>
              <a:headEnd/>
              <a:tailEnd type="triangle" w="med" len="med"/>
            </a:ln>
          </p:spPr>
        </p:cxnSp>
        <p:sp>
          <p:nvSpPr>
            <p:cNvPr id="146" name="59 CuadroTexto"/>
            <p:cNvSpPr txBox="1">
              <a:spLocks noChangeArrowheads="1"/>
            </p:cNvSpPr>
            <p:nvPr/>
          </p:nvSpPr>
          <p:spPr bwMode="auto">
            <a:xfrm>
              <a:off x="2835436" y="3629961"/>
              <a:ext cx="791071" cy="287362"/>
            </a:xfrm>
            <a:prstGeom prst="rect">
              <a:avLst/>
            </a:prstGeom>
            <a:noFill/>
            <a:ln w="9525">
              <a:noFill/>
              <a:miter lim="800000"/>
              <a:headEnd/>
              <a:tailEnd/>
            </a:ln>
          </p:spPr>
          <p:txBody>
            <a:bodyPr wrap="square" anchor="b">
              <a:spAutoFit/>
            </a:bodyPr>
            <a:lstStyle/>
            <a:p>
              <a:pPr algn="ctr"/>
              <a:r>
                <a:rPr lang="en-US" sz="800" dirty="0" smtClean="0"/>
                <a:t>1</a:t>
              </a:r>
              <a:r>
                <a:rPr lang="en-US" sz="800" baseline="30000" dirty="0" smtClean="0"/>
                <a:t>st</a:t>
              </a:r>
              <a:r>
                <a:rPr lang="en-US" sz="800" dirty="0" smtClean="0"/>
                <a:t> working day of  May</a:t>
              </a:r>
              <a:endParaRPr lang="en-US" sz="800" dirty="0"/>
            </a:p>
          </p:txBody>
        </p:sp>
        <p:sp>
          <p:nvSpPr>
            <p:cNvPr id="147" name="ZoneTexte 96"/>
            <p:cNvSpPr txBox="1"/>
            <p:nvPr/>
          </p:nvSpPr>
          <p:spPr>
            <a:xfrm>
              <a:off x="1685330" y="2373263"/>
              <a:ext cx="360040" cy="215522"/>
            </a:xfrm>
            <a:prstGeom prst="rect">
              <a:avLst/>
            </a:prstGeom>
            <a:noFill/>
          </p:spPr>
          <p:txBody>
            <a:bodyPr wrap="square" rtlCol="0">
              <a:spAutoFit/>
            </a:bodyPr>
            <a:lstStyle/>
            <a:p>
              <a:pPr algn="ctr"/>
              <a:r>
                <a:rPr lang="en-US" sz="1050" dirty="0" smtClean="0"/>
                <a:t>or</a:t>
              </a:r>
              <a:endParaRPr lang="en-US" sz="1050" dirty="0"/>
            </a:p>
          </p:txBody>
        </p:sp>
        <p:sp>
          <p:nvSpPr>
            <p:cNvPr id="148" name="Text Box 13"/>
            <p:cNvSpPr txBox="1">
              <a:spLocks noChangeArrowheads="1"/>
            </p:cNvSpPr>
            <p:nvPr/>
          </p:nvSpPr>
          <p:spPr bwMode="auto">
            <a:xfrm>
              <a:off x="1475656" y="4365104"/>
              <a:ext cx="792089" cy="600848"/>
            </a:xfrm>
            <a:prstGeom prst="rect">
              <a:avLst/>
            </a:prstGeom>
            <a:noFill/>
            <a:ln w="19050" algn="ctr">
              <a:solidFill>
                <a:schemeClr val="bg1"/>
              </a:solidFill>
              <a:miter lim="800000"/>
              <a:headEnd/>
              <a:tailEnd/>
            </a:ln>
          </p:spPr>
          <p:txBody>
            <a:bodyPr wrap="square">
              <a:spAutoFit/>
            </a:bodyPr>
            <a:lstStyle/>
            <a:p>
              <a:pPr algn="ctr">
                <a:spcBef>
                  <a:spcPct val="50000"/>
                </a:spcBef>
              </a:pPr>
              <a:r>
                <a:rPr lang="en-US" sz="1000" dirty="0" smtClean="0"/>
                <a:t>Limit to surrender Quarterly product Q</a:t>
              </a:r>
              <a:endParaRPr lang="en-US" sz="1000" b="0" dirty="0"/>
            </a:p>
          </p:txBody>
        </p:sp>
        <p:sp>
          <p:nvSpPr>
            <p:cNvPr id="149" name="Text Box 13"/>
            <p:cNvSpPr txBox="1">
              <a:spLocks noChangeArrowheads="1"/>
            </p:cNvSpPr>
            <p:nvPr/>
          </p:nvSpPr>
          <p:spPr bwMode="auto">
            <a:xfrm>
              <a:off x="5449441" y="4509120"/>
              <a:ext cx="803845" cy="470229"/>
            </a:xfrm>
            <a:prstGeom prst="rect">
              <a:avLst/>
            </a:prstGeom>
            <a:noFill/>
            <a:ln w="19050" algn="ctr">
              <a:solidFill>
                <a:schemeClr val="bg1"/>
              </a:solidFill>
              <a:miter lim="800000"/>
              <a:headEnd/>
              <a:tailEnd/>
            </a:ln>
          </p:spPr>
          <p:txBody>
            <a:bodyPr wrap="square">
              <a:spAutoFit/>
            </a:bodyPr>
            <a:lstStyle/>
            <a:p>
              <a:pPr algn="ctr">
                <a:spcBef>
                  <a:spcPct val="50000"/>
                </a:spcBef>
              </a:pPr>
              <a:r>
                <a:rPr lang="en-US" sz="1000" smtClean="0"/>
                <a:t>Publication of auction results</a:t>
              </a:r>
              <a:endParaRPr lang="en-US" sz="1000" b="0"/>
            </a:p>
          </p:txBody>
        </p:sp>
        <p:grpSp>
          <p:nvGrpSpPr>
            <p:cNvPr id="150" name="Groupe 61"/>
            <p:cNvGrpSpPr/>
            <p:nvPr/>
          </p:nvGrpSpPr>
          <p:grpSpPr>
            <a:xfrm>
              <a:off x="611560" y="1954932"/>
              <a:ext cx="7416824" cy="493757"/>
              <a:chOff x="611560" y="1628800"/>
              <a:chExt cx="7416824" cy="493757"/>
            </a:xfrm>
          </p:grpSpPr>
          <p:sp>
            <p:nvSpPr>
              <p:cNvPr id="188" name="Chevron 94"/>
              <p:cNvSpPr/>
              <p:nvPr/>
            </p:nvSpPr>
            <p:spPr bwMode="auto">
              <a:xfrm>
                <a:off x="611560" y="1628800"/>
                <a:ext cx="2664296" cy="432048"/>
              </a:xfrm>
              <a:prstGeom prst="chevron">
                <a:avLst/>
              </a:prstGeom>
              <a:solidFill>
                <a:srgbClr val="92D05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9" name="ZoneTexte 98"/>
              <p:cNvSpPr txBox="1"/>
              <p:nvPr/>
            </p:nvSpPr>
            <p:spPr>
              <a:xfrm>
                <a:off x="952426" y="1722016"/>
                <a:ext cx="2664296" cy="208990"/>
              </a:xfrm>
              <a:prstGeom prst="rect">
                <a:avLst/>
              </a:prstGeom>
              <a:noFill/>
            </p:spPr>
            <p:txBody>
              <a:bodyPr wrap="square" rtlCol="0">
                <a:spAutoFit/>
              </a:bodyPr>
              <a:lstStyle/>
              <a:p>
                <a:r>
                  <a:rPr lang="en-US" sz="1000" dirty="0" smtClean="0"/>
                  <a:t>Possible surrender of Quarterly Q</a:t>
                </a:r>
                <a:endParaRPr lang="en-US" sz="1000" dirty="0"/>
              </a:p>
            </p:txBody>
          </p:sp>
          <p:sp>
            <p:nvSpPr>
              <p:cNvPr id="190" name="Losange 120"/>
              <p:cNvSpPr/>
              <p:nvPr/>
            </p:nvSpPr>
            <p:spPr bwMode="auto">
              <a:xfrm>
                <a:off x="5758036" y="1696616"/>
                <a:ext cx="259457" cy="340990"/>
              </a:xfrm>
              <a:prstGeom prst="diamond">
                <a:avLst/>
              </a:prstGeom>
              <a:solidFill>
                <a:srgbClr val="92D05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cxnSp>
            <p:nvCxnSpPr>
              <p:cNvPr id="192" name="Connecteur droit avec flèche 128"/>
              <p:cNvCxnSpPr/>
              <p:nvPr/>
            </p:nvCxnSpPr>
            <p:spPr bwMode="auto">
              <a:xfrm flipV="1">
                <a:off x="4645794" y="1863874"/>
                <a:ext cx="1116000" cy="0"/>
              </a:xfrm>
              <a:prstGeom prst="straightConnector1">
                <a:avLst/>
              </a:prstGeom>
              <a:noFill/>
              <a:ln w="9525" cap="flat" cmpd="sng" algn="ctr">
                <a:solidFill>
                  <a:schemeClr val="bg1"/>
                </a:solidFill>
                <a:prstDash val="solid"/>
                <a:round/>
                <a:headEnd type="none" w="med" len="med"/>
                <a:tailEnd type="triangle"/>
              </a:ln>
              <a:effectLst/>
            </p:spPr>
          </p:cxnSp>
          <p:sp>
            <p:nvSpPr>
              <p:cNvPr id="194" name="Chevron 72"/>
              <p:cNvSpPr/>
              <p:nvPr/>
            </p:nvSpPr>
            <p:spPr bwMode="auto">
              <a:xfrm>
                <a:off x="6036543" y="1662708"/>
                <a:ext cx="1991841" cy="432048"/>
              </a:xfrm>
              <a:prstGeom prst="chevron">
                <a:avLst/>
              </a:prstGeom>
              <a:solidFill>
                <a:srgbClr val="92D050"/>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95" name="ZoneTexte 73"/>
              <p:cNvSpPr txBox="1"/>
              <p:nvPr/>
            </p:nvSpPr>
            <p:spPr>
              <a:xfrm>
                <a:off x="6137674" y="1652328"/>
                <a:ext cx="1852017" cy="470229"/>
              </a:xfrm>
              <a:prstGeom prst="rect">
                <a:avLst/>
              </a:prstGeom>
              <a:noFill/>
            </p:spPr>
            <p:txBody>
              <a:bodyPr wrap="square" rtlCol="0">
                <a:spAutoFit/>
              </a:bodyPr>
              <a:lstStyle/>
              <a:p>
                <a:pPr algn="ctr"/>
                <a:r>
                  <a:rPr lang="en-US" sz="1000" dirty="0" smtClean="0"/>
                  <a:t>Unsold surrendered Quarterly capacity can be surrendered as Monthly products</a:t>
                </a:r>
                <a:endParaRPr lang="en-US" sz="1000" dirty="0"/>
              </a:p>
            </p:txBody>
          </p:sp>
        </p:grpSp>
        <p:grpSp>
          <p:nvGrpSpPr>
            <p:cNvPr id="151" name="Groupe 106"/>
            <p:cNvGrpSpPr/>
            <p:nvPr/>
          </p:nvGrpSpPr>
          <p:grpSpPr>
            <a:xfrm>
              <a:off x="611560" y="2636912"/>
              <a:ext cx="7414946" cy="360040"/>
              <a:chOff x="179512" y="1412776"/>
              <a:chExt cx="8613321" cy="432048"/>
            </a:xfrm>
          </p:grpSpPr>
          <p:sp>
            <p:nvSpPr>
              <p:cNvPr id="175" name="Chevron 107"/>
              <p:cNvSpPr/>
              <p:nvPr/>
            </p:nvSpPr>
            <p:spPr bwMode="auto">
              <a:xfrm>
                <a:off x="1015969" y="1412776"/>
                <a:ext cx="7776864" cy="432048"/>
              </a:xfrm>
              <a:prstGeom prst="chevron">
                <a:avLst>
                  <a:gd name="adj" fmla="val 54674"/>
                </a:avLst>
              </a:prstGeom>
              <a:solidFill>
                <a:schemeClr val="bg1">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78" name="Chevron 108"/>
              <p:cNvSpPr/>
              <p:nvPr/>
            </p:nvSpPr>
            <p:spPr bwMode="auto">
              <a:xfrm>
                <a:off x="179512" y="1412776"/>
                <a:ext cx="7776864" cy="432048"/>
              </a:xfrm>
              <a:prstGeom prst="chevron">
                <a:avLst>
                  <a:gd name="adj" fmla="val 48501"/>
                </a:avLst>
              </a:prstGeom>
              <a:solidFill>
                <a:schemeClr val="bg1">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79" name="Chevron 109"/>
              <p:cNvSpPr/>
              <p:nvPr/>
            </p:nvSpPr>
            <p:spPr bwMode="auto">
              <a:xfrm>
                <a:off x="3274401" y="1412776"/>
                <a:ext cx="3094889"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0" name="Chevron 110"/>
              <p:cNvSpPr/>
              <p:nvPr/>
            </p:nvSpPr>
            <p:spPr bwMode="auto">
              <a:xfrm>
                <a:off x="3101928" y="1412776"/>
                <a:ext cx="125455"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1" name="Chevron 111"/>
              <p:cNvSpPr/>
              <p:nvPr/>
            </p:nvSpPr>
            <p:spPr bwMode="auto">
              <a:xfrm>
                <a:off x="2977126" y="1412776"/>
                <a:ext cx="83636"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2" name="Chevron 112"/>
              <p:cNvSpPr/>
              <p:nvPr/>
            </p:nvSpPr>
            <p:spPr bwMode="auto">
              <a:xfrm>
                <a:off x="2866565" y="1412776"/>
                <a:ext cx="83636"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3" name="Chevron 113"/>
              <p:cNvSpPr/>
              <p:nvPr/>
            </p:nvSpPr>
            <p:spPr bwMode="auto">
              <a:xfrm>
                <a:off x="2791897" y="1412776"/>
                <a:ext cx="4181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4" name="Chevron 114"/>
              <p:cNvSpPr/>
              <p:nvPr/>
            </p:nvSpPr>
            <p:spPr bwMode="auto">
              <a:xfrm>
                <a:off x="2714114" y="1412776"/>
                <a:ext cx="4181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sp>
            <p:nvSpPr>
              <p:cNvPr id="187" name="Chevron 115"/>
              <p:cNvSpPr/>
              <p:nvPr/>
            </p:nvSpPr>
            <p:spPr bwMode="auto">
              <a:xfrm>
                <a:off x="2638766" y="1412776"/>
                <a:ext cx="41818" cy="432048"/>
              </a:xfrm>
              <a:prstGeom prst="chevron">
                <a:avLst>
                  <a:gd name="adj" fmla="val 0"/>
                </a:avLst>
              </a:prstGeom>
              <a:solidFill>
                <a:schemeClr val="tx1">
                  <a:lumMod val="65000"/>
                </a:schemeClr>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pPr>
                <a:endParaRPr kumimoji="0" lang="en-US" sz="2800" b="1" i="0" u="none" strike="noStrike" cap="none" normalizeH="0" baseline="0" smtClean="0">
                  <a:ln>
                    <a:noFill/>
                  </a:ln>
                  <a:solidFill>
                    <a:schemeClr val="bg1"/>
                  </a:solidFill>
                  <a:effectLst/>
                  <a:latin typeface="Arial" charset="0"/>
                </a:endParaRPr>
              </a:p>
            </p:txBody>
          </p:sp>
        </p:grpSp>
        <p:sp>
          <p:nvSpPr>
            <p:cNvPr id="153" name="ZoneTexte 117"/>
            <p:cNvSpPr txBox="1"/>
            <p:nvPr/>
          </p:nvSpPr>
          <p:spPr>
            <a:xfrm>
              <a:off x="3016017" y="2619385"/>
              <a:ext cx="3000970" cy="339610"/>
            </a:xfrm>
            <a:prstGeom prst="rect">
              <a:avLst/>
            </a:prstGeom>
            <a:noFill/>
            <a:ln>
              <a:noFill/>
            </a:ln>
          </p:spPr>
          <p:txBody>
            <a:bodyPr wrap="square" rtlCol="0">
              <a:spAutoFit/>
            </a:bodyPr>
            <a:lstStyle/>
            <a:p>
              <a:pPr algn="ctr"/>
              <a:r>
                <a:rPr lang="en-US" sz="1000" dirty="0" smtClean="0"/>
                <a:t>No offer at secondary market since surrender date till the day after publication of auction results </a:t>
              </a:r>
              <a:endParaRPr lang="en-US" sz="1000" dirty="0"/>
            </a:p>
          </p:txBody>
        </p:sp>
        <p:sp>
          <p:nvSpPr>
            <p:cNvPr id="155" name="ZoneTexte 131"/>
            <p:cNvSpPr txBox="1"/>
            <p:nvPr/>
          </p:nvSpPr>
          <p:spPr>
            <a:xfrm>
              <a:off x="1331640" y="2617862"/>
              <a:ext cx="1008112" cy="339610"/>
            </a:xfrm>
            <a:prstGeom prst="rect">
              <a:avLst/>
            </a:prstGeom>
            <a:noFill/>
          </p:spPr>
          <p:txBody>
            <a:bodyPr wrap="square" rtlCol="0">
              <a:spAutoFit/>
            </a:bodyPr>
            <a:lstStyle/>
            <a:p>
              <a:pPr algn="ctr"/>
              <a:r>
                <a:rPr lang="en-US" sz="1000" dirty="0" smtClean="0"/>
                <a:t>Secondary </a:t>
              </a:r>
            </a:p>
            <a:p>
              <a:pPr algn="ctr"/>
              <a:r>
                <a:rPr lang="en-US" sz="1000" dirty="0" smtClean="0"/>
                <a:t>Market</a:t>
              </a:r>
              <a:endParaRPr lang="en-US" sz="1000" dirty="0"/>
            </a:p>
          </p:txBody>
        </p:sp>
        <p:sp>
          <p:nvSpPr>
            <p:cNvPr id="156" name="ZoneTexte 133"/>
            <p:cNvSpPr txBox="1"/>
            <p:nvPr/>
          </p:nvSpPr>
          <p:spPr>
            <a:xfrm>
              <a:off x="6012160" y="2633737"/>
              <a:ext cx="1800200" cy="339610"/>
            </a:xfrm>
            <a:prstGeom prst="rect">
              <a:avLst/>
            </a:prstGeom>
            <a:noFill/>
          </p:spPr>
          <p:txBody>
            <a:bodyPr wrap="square" rtlCol="0">
              <a:spAutoFit/>
            </a:bodyPr>
            <a:lstStyle/>
            <a:p>
              <a:pPr algn="ctr"/>
              <a:r>
                <a:rPr lang="en-US" sz="1000" dirty="0" smtClean="0"/>
                <a:t>Secondary Market </a:t>
              </a:r>
            </a:p>
            <a:p>
              <a:pPr algn="ctr"/>
              <a:r>
                <a:rPr lang="en-US" sz="1000" dirty="0" smtClean="0"/>
                <a:t>(if product not reallocated)</a:t>
              </a:r>
              <a:endParaRPr lang="en-US" sz="1000" dirty="0"/>
            </a:p>
          </p:txBody>
        </p:sp>
        <p:cxnSp>
          <p:nvCxnSpPr>
            <p:cNvPr id="157" name="AutoShape 60"/>
            <p:cNvCxnSpPr>
              <a:cxnSpLocks noChangeShapeType="1"/>
            </p:cNvCxnSpPr>
            <p:nvPr/>
          </p:nvCxnSpPr>
          <p:spPr bwMode="auto">
            <a:xfrm rot="5400000" flipH="1" flipV="1">
              <a:off x="5004048" y="3908673"/>
              <a:ext cx="648072" cy="648072"/>
            </a:xfrm>
            <a:prstGeom prst="bentConnector3">
              <a:avLst>
                <a:gd name="adj1" fmla="val 50000"/>
              </a:avLst>
            </a:prstGeom>
            <a:noFill/>
            <a:ln w="9525">
              <a:solidFill>
                <a:schemeClr val="bg1"/>
              </a:solidFill>
              <a:miter lim="800000"/>
              <a:headEnd/>
              <a:tailEnd type="triangle" w="med" len="med"/>
            </a:ln>
          </p:spPr>
        </p:cxnSp>
        <p:cxnSp>
          <p:nvCxnSpPr>
            <p:cNvPr id="158" name="Connecteur droit 37"/>
            <p:cNvCxnSpPr/>
            <p:nvPr/>
          </p:nvCxnSpPr>
          <p:spPr bwMode="auto">
            <a:xfrm>
              <a:off x="5652120" y="3284984"/>
              <a:ext cx="0" cy="417190"/>
            </a:xfrm>
            <a:prstGeom prst="line">
              <a:avLst/>
            </a:prstGeom>
            <a:noFill/>
            <a:ln w="9525" cap="flat" cmpd="sng" algn="ctr">
              <a:solidFill>
                <a:schemeClr val="bg2">
                  <a:lumMod val="75000"/>
                </a:schemeClr>
              </a:solidFill>
              <a:prstDash val="solid"/>
              <a:round/>
              <a:headEnd type="none" w="med" len="med"/>
              <a:tailEnd type="none" w="med" len="med"/>
            </a:ln>
            <a:effectLst/>
          </p:spPr>
        </p:cxnSp>
        <p:sp>
          <p:nvSpPr>
            <p:cNvPr id="162" name="Text Box 13"/>
            <p:cNvSpPr txBox="1">
              <a:spLocks noChangeArrowheads="1"/>
            </p:cNvSpPr>
            <p:nvPr/>
          </p:nvSpPr>
          <p:spPr bwMode="auto">
            <a:xfrm>
              <a:off x="4585345" y="4509120"/>
              <a:ext cx="803845" cy="470229"/>
            </a:xfrm>
            <a:prstGeom prst="rect">
              <a:avLst/>
            </a:prstGeom>
            <a:solidFill>
              <a:schemeClr val="tx1"/>
            </a:solidFill>
            <a:ln w="19050" algn="ctr">
              <a:solidFill>
                <a:schemeClr val="bg1"/>
              </a:solidFill>
              <a:miter lim="800000"/>
              <a:headEnd/>
              <a:tailEnd/>
            </a:ln>
          </p:spPr>
          <p:txBody>
            <a:bodyPr wrap="square">
              <a:spAutoFit/>
            </a:bodyPr>
            <a:lstStyle/>
            <a:p>
              <a:pPr algn="ctr">
                <a:spcBef>
                  <a:spcPct val="50000"/>
                </a:spcBef>
              </a:pPr>
              <a:r>
                <a:rPr lang="en-US" sz="1000" dirty="0" smtClean="0"/>
                <a:t>Annual Quarterly auction</a:t>
              </a:r>
              <a:endParaRPr lang="en-US" sz="1000" b="0" dirty="0"/>
            </a:p>
          </p:txBody>
        </p:sp>
        <p:cxnSp>
          <p:nvCxnSpPr>
            <p:cNvPr id="163" name="AutoShape 60"/>
            <p:cNvCxnSpPr>
              <a:cxnSpLocks noChangeShapeType="1"/>
            </p:cNvCxnSpPr>
            <p:nvPr/>
          </p:nvCxnSpPr>
          <p:spPr bwMode="auto">
            <a:xfrm rot="5400000" flipH="1" flipV="1">
              <a:off x="5436096" y="4005064"/>
              <a:ext cx="864096" cy="144016"/>
            </a:xfrm>
            <a:prstGeom prst="bentConnector3">
              <a:avLst>
                <a:gd name="adj1" fmla="val 50000"/>
              </a:avLst>
            </a:prstGeom>
            <a:noFill/>
            <a:ln w="9525">
              <a:solidFill>
                <a:schemeClr val="bg1"/>
              </a:solidFill>
              <a:miter lim="800000"/>
              <a:headEnd/>
              <a:tailEnd type="triangle" w="med" len="med"/>
            </a:ln>
          </p:spPr>
        </p:cxnSp>
        <p:cxnSp>
          <p:nvCxnSpPr>
            <p:cNvPr id="164" name="AutoShape 60"/>
            <p:cNvCxnSpPr>
              <a:cxnSpLocks noChangeShapeType="1"/>
            </p:cNvCxnSpPr>
            <p:nvPr/>
          </p:nvCxnSpPr>
          <p:spPr bwMode="auto">
            <a:xfrm rot="16200000" flipV="1">
              <a:off x="6012160" y="3645024"/>
              <a:ext cx="1224136" cy="1224136"/>
            </a:xfrm>
            <a:prstGeom prst="bentConnector3">
              <a:avLst>
                <a:gd name="adj1" fmla="val 85793"/>
              </a:avLst>
            </a:prstGeom>
            <a:noFill/>
            <a:ln w="9525">
              <a:solidFill>
                <a:schemeClr val="bg1"/>
              </a:solidFill>
              <a:miter lim="800000"/>
              <a:headEnd/>
              <a:tailEnd type="triangle" w="med" len="med"/>
            </a:ln>
          </p:spPr>
        </p:cxnSp>
        <p:cxnSp>
          <p:nvCxnSpPr>
            <p:cNvPr id="165" name="Connecteur droit 158"/>
            <p:cNvCxnSpPr/>
            <p:nvPr/>
          </p:nvCxnSpPr>
          <p:spPr bwMode="auto">
            <a:xfrm>
              <a:off x="3269506" y="3284984"/>
              <a:ext cx="0" cy="360040"/>
            </a:xfrm>
            <a:prstGeom prst="line">
              <a:avLst/>
            </a:prstGeom>
            <a:noFill/>
            <a:ln w="15875" cap="flat" cmpd="sng" algn="ctr">
              <a:solidFill>
                <a:srgbClr val="002060"/>
              </a:solidFill>
              <a:prstDash val="solid"/>
              <a:round/>
              <a:headEnd type="none" w="med" len="med"/>
              <a:tailEnd type="none" w="med" len="med"/>
            </a:ln>
            <a:effectLst/>
          </p:spPr>
        </p:cxnSp>
        <p:cxnSp>
          <p:nvCxnSpPr>
            <p:cNvPr id="166" name="Connecteur droit 159"/>
            <p:cNvCxnSpPr/>
            <p:nvPr/>
          </p:nvCxnSpPr>
          <p:spPr bwMode="auto">
            <a:xfrm>
              <a:off x="5508104" y="3284984"/>
              <a:ext cx="0" cy="360040"/>
            </a:xfrm>
            <a:prstGeom prst="line">
              <a:avLst/>
            </a:prstGeom>
            <a:noFill/>
            <a:ln w="15875" cap="flat" cmpd="sng" algn="ctr">
              <a:solidFill>
                <a:srgbClr val="002060"/>
              </a:solidFill>
              <a:prstDash val="solid"/>
              <a:round/>
              <a:headEnd type="none" w="med" len="med"/>
              <a:tailEnd type="none" w="med" len="med"/>
            </a:ln>
            <a:effectLst/>
          </p:spPr>
        </p:cxnSp>
        <p:cxnSp>
          <p:nvCxnSpPr>
            <p:cNvPr id="167" name="Connecteur droit 160"/>
            <p:cNvCxnSpPr/>
            <p:nvPr/>
          </p:nvCxnSpPr>
          <p:spPr bwMode="auto">
            <a:xfrm>
              <a:off x="7740352" y="3284984"/>
              <a:ext cx="0" cy="360040"/>
            </a:xfrm>
            <a:prstGeom prst="line">
              <a:avLst/>
            </a:prstGeom>
            <a:noFill/>
            <a:ln w="15875" cap="flat" cmpd="sng" algn="ctr">
              <a:solidFill>
                <a:srgbClr val="002060"/>
              </a:solidFill>
              <a:prstDash val="solid"/>
              <a:round/>
              <a:headEnd type="none" w="med" len="med"/>
              <a:tailEnd type="none" w="med" len="med"/>
            </a:ln>
            <a:effectLst/>
          </p:spPr>
        </p:cxnSp>
        <p:cxnSp>
          <p:nvCxnSpPr>
            <p:cNvPr id="168" name="Connecteur droit avec flèche 175"/>
            <p:cNvCxnSpPr/>
            <p:nvPr/>
          </p:nvCxnSpPr>
          <p:spPr bwMode="auto">
            <a:xfrm>
              <a:off x="2289814" y="4725144"/>
              <a:ext cx="396008" cy="0"/>
            </a:xfrm>
            <a:prstGeom prst="straightConnector1">
              <a:avLst/>
            </a:prstGeom>
            <a:noFill/>
            <a:ln w="9525" cap="flat" cmpd="sng" algn="ctr">
              <a:solidFill>
                <a:schemeClr val="bg1"/>
              </a:solidFill>
              <a:prstDash val="solid"/>
              <a:round/>
              <a:headEnd type="none" w="med" len="med"/>
              <a:tailEnd type="triangle"/>
            </a:ln>
            <a:effectLst/>
          </p:spPr>
        </p:cxnSp>
        <p:sp>
          <p:nvSpPr>
            <p:cNvPr id="169" name="Text Box 13"/>
            <p:cNvSpPr txBox="1">
              <a:spLocks noChangeArrowheads="1"/>
            </p:cNvSpPr>
            <p:nvPr/>
          </p:nvSpPr>
          <p:spPr bwMode="auto">
            <a:xfrm>
              <a:off x="6673577" y="3964807"/>
              <a:ext cx="1049570" cy="992705"/>
            </a:xfrm>
            <a:prstGeom prst="rect">
              <a:avLst/>
            </a:prstGeom>
            <a:solidFill>
              <a:schemeClr val="tx1"/>
            </a:solidFill>
            <a:ln w="19050" algn="ctr">
              <a:solidFill>
                <a:schemeClr val="bg1"/>
              </a:solidFill>
              <a:miter lim="800000"/>
              <a:headEnd/>
              <a:tailEnd/>
            </a:ln>
          </p:spPr>
          <p:txBody>
            <a:bodyPr wrap="square">
              <a:spAutoFit/>
            </a:bodyPr>
            <a:lstStyle/>
            <a:p>
              <a:pPr algn="ctr">
                <a:spcBef>
                  <a:spcPct val="50000"/>
                </a:spcBef>
              </a:pPr>
              <a:r>
                <a:rPr lang="en-US" sz="1000" dirty="0" smtClean="0"/>
                <a:t>TSO informs shipper if surrendered capacity has been reallocated and invoices surrender fee</a:t>
              </a:r>
              <a:endParaRPr lang="en-US" sz="1000" b="0" dirty="0"/>
            </a:p>
          </p:txBody>
        </p:sp>
        <p:sp>
          <p:nvSpPr>
            <p:cNvPr id="170" name="ZoneTexte 184"/>
            <p:cNvSpPr txBox="1"/>
            <p:nvPr/>
          </p:nvSpPr>
          <p:spPr>
            <a:xfrm>
              <a:off x="6171679" y="4699744"/>
              <a:ext cx="576064" cy="352671"/>
            </a:xfrm>
            <a:prstGeom prst="rect">
              <a:avLst/>
            </a:prstGeom>
            <a:noFill/>
          </p:spPr>
          <p:txBody>
            <a:bodyPr wrap="square" rtlCol="0">
              <a:spAutoFit/>
            </a:bodyPr>
            <a:lstStyle/>
            <a:p>
              <a:pPr algn="ctr"/>
              <a:r>
                <a:rPr lang="en-US" sz="700" smtClean="0"/>
                <a:t>Following working day</a:t>
              </a:r>
              <a:endParaRPr lang="en-US" sz="700"/>
            </a:p>
          </p:txBody>
        </p:sp>
        <p:cxnSp>
          <p:nvCxnSpPr>
            <p:cNvPr id="171" name="Connecteur droit avec flèche 185"/>
            <p:cNvCxnSpPr/>
            <p:nvPr/>
          </p:nvCxnSpPr>
          <p:spPr bwMode="auto">
            <a:xfrm flipV="1">
              <a:off x="6300837" y="4725144"/>
              <a:ext cx="324000" cy="0"/>
            </a:xfrm>
            <a:prstGeom prst="straightConnector1">
              <a:avLst/>
            </a:prstGeom>
            <a:noFill/>
            <a:ln w="9525" cap="flat" cmpd="sng" algn="ctr">
              <a:solidFill>
                <a:schemeClr val="bg1"/>
              </a:solidFill>
              <a:prstDash val="solid"/>
              <a:round/>
              <a:headEnd type="none" w="med" len="med"/>
              <a:tailEnd type="triangle"/>
            </a:ln>
            <a:effectLst/>
          </p:spPr>
        </p:cxnSp>
        <p:cxnSp>
          <p:nvCxnSpPr>
            <p:cNvPr id="172" name="Connecteur droit 190"/>
            <p:cNvCxnSpPr/>
            <p:nvPr/>
          </p:nvCxnSpPr>
          <p:spPr bwMode="auto">
            <a:xfrm>
              <a:off x="5940152" y="2636912"/>
              <a:ext cx="0" cy="1008112"/>
            </a:xfrm>
            <a:prstGeom prst="line">
              <a:avLst/>
            </a:prstGeom>
            <a:noFill/>
            <a:ln w="9525" cap="flat" cmpd="sng" algn="ctr">
              <a:solidFill>
                <a:schemeClr val="bg2">
                  <a:lumMod val="75000"/>
                </a:schemeClr>
              </a:solidFill>
              <a:prstDash val="solid"/>
              <a:round/>
              <a:headEnd type="none" w="med" len="med"/>
              <a:tailEnd type="none" w="med" len="med"/>
            </a:ln>
            <a:effectLst/>
          </p:spPr>
        </p:cxnSp>
        <p:sp>
          <p:nvSpPr>
            <p:cNvPr id="173" name="Text Box 13"/>
            <p:cNvSpPr txBox="1">
              <a:spLocks noChangeArrowheads="1"/>
            </p:cNvSpPr>
            <p:nvPr/>
          </p:nvSpPr>
          <p:spPr bwMode="auto">
            <a:xfrm>
              <a:off x="3347864" y="1988840"/>
              <a:ext cx="2100932" cy="339610"/>
            </a:xfrm>
            <a:prstGeom prst="rect">
              <a:avLst/>
            </a:prstGeom>
            <a:solidFill>
              <a:schemeClr val="tx1"/>
            </a:solidFill>
            <a:ln w="19050" algn="ctr">
              <a:solidFill>
                <a:schemeClr val="bg1"/>
              </a:solidFill>
              <a:miter lim="800000"/>
              <a:headEnd/>
              <a:tailEnd/>
            </a:ln>
          </p:spPr>
          <p:txBody>
            <a:bodyPr wrap="square">
              <a:spAutoFit/>
            </a:bodyPr>
            <a:lstStyle/>
            <a:p>
              <a:pPr algn="ctr"/>
              <a:r>
                <a:rPr lang="en-US" sz="1000" dirty="0" smtClean="0"/>
                <a:t>Reallocation of </a:t>
              </a:r>
            </a:p>
            <a:p>
              <a:pPr algn="ctr"/>
              <a:r>
                <a:rPr lang="en-US" sz="1000" dirty="0" smtClean="0"/>
                <a:t>surrendered capacity</a:t>
              </a:r>
            </a:p>
          </p:txBody>
        </p:sp>
        <p:sp>
          <p:nvSpPr>
            <p:cNvPr id="174" name="ZoneTexte 51"/>
            <p:cNvSpPr txBox="1"/>
            <p:nvPr/>
          </p:nvSpPr>
          <p:spPr>
            <a:xfrm>
              <a:off x="6804248" y="2401838"/>
              <a:ext cx="360040" cy="215522"/>
            </a:xfrm>
            <a:prstGeom prst="rect">
              <a:avLst/>
            </a:prstGeom>
            <a:noFill/>
          </p:spPr>
          <p:txBody>
            <a:bodyPr wrap="square" rtlCol="0">
              <a:spAutoFit/>
            </a:bodyPr>
            <a:lstStyle/>
            <a:p>
              <a:pPr algn="ctr"/>
              <a:r>
                <a:rPr lang="en-US" sz="1050" dirty="0" smtClean="0"/>
                <a:t>or</a:t>
              </a:r>
              <a:endParaRPr lang="en-US" sz="1050" dirty="0"/>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Capacity surrender mechanism</a:t>
            </a:r>
            <a:endParaRPr lang="en-GB" sz="2800" dirty="0"/>
          </a:p>
        </p:txBody>
      </p:sp>
      <p:sp>
        <p:nvSpPr>
          <p:cNvPr id="15" name="Rectangle 3"/>
          <p:cNvSpPr>
            <a:spLocks noChangeArrowheads="1"/>
          </p:cNvSpPr>
          <p:nvPr/>
        </p:nvSpPr>
        <p:spPr bwMode="auto">
          <a:xfrm>
            <a:off x="482625" y="980728"/>
            <a:ext cx="8208912" cy="5610031"/>
          </a:xfrm>
          <a:prstGeom prst="rect">
            <a:avLst/>
          </a:prstGeom>
          <a:noFill/>
          <a:ln w="9525">
            <a:noFill/>
            <a:miter lim="800000"/>
            <a:headEnd/>
            <a:tailEnd/>
          </a:ln>
        </p:spPr>
        <p:txBody>
          <a:bodyPr lIns="0" tIns="0" rIns="0" bIns="0"/>
          <a:lstStyle/>
          <a:p>
            <a:pPr marL="266700" lvl="1" indent="-266700" algn="just" defTabSz="336550" eaLnBrk="0" hangingPunct="0">
              <a:spcBef>
                <a:spcPts val="600"/>
              </a:spcBef>
              <a:spcAft>
                <a:spcPts val="1200"/>
              </a:spcAft>
              <a:buClr>
                <a:schemeClr val="tx2"/>
              </a:buClr>
              <a:buFont typeface="Wingdings" pitchFamily="2" charset="2"/>
              <a:buChar char="§"/>
              <a:tabLst>
                <a:tab pos="266700" algn="l"/>
                <a:tab pos="542925" algn="l"/>
              </a:tabLst>
            </a:pPr>
            <a:r>
              <a:rPr lang="en-US" b="0" dirty="0" smtClean="0"/>
              <a:t>In case, several product are surrendered, a first-come-first-served (time stamp) </a:t>
            </a:r>
            <a:r>
              <a:rPr lang="en-US" b="0" dirty="0"/>
              <a:t>mechanism shall be used to decide on the order of </a:t>
            </a:r>
            <a:r>
              <a:rPr lang="en-US" b="0" dirty="0" smtClean="0"/>
              <a:t>allocation</a:t>
            </a:r>
          </a:p>
          <a:p>
            <a:pPr marL="266700" lvl="1" indent="-266700" algn="just" defTabSz="336550" eaLnBrk="0" hangingPunct="0">
              <a:spcBef>
                <a:spcPts val="600"/>
              </a:spcBef>
              <a:spcAft>
                <a:spcPts val="1200"/>
              </a:spcAft>
              <a:buClr>
                <a:schemeClr val="tx2"/>
              </a:buClr>
              <a:buFont typeface="Wingdings" pitchFamily="2" charset="2"/>
              <a:buChar char="§"/>
              <a:tabLst>
                <a:tab pos="266700" algn="l"/>
                <a:tab pos="542925" algn="l"/>
              </a:tabLst>
            </a:pPr>
            <a:r>
              <a:rPr lang="en-GB" b="0" dirty="0" smtClean="0"/>
              <a:t>Surrendered </a:t>
            </a:r>
            <a:r>
              <a:rPr lang="en-GB" b="0" dirty="0"/>
              <a:t>capacity shall be considered to be reallocated only after all the available bundled capacity has been </a:t>
            </a:r>
            <a:r>
              <a:rPr lang="en-GB" b="0" dirty="0" smtClean="0"/>
              <a:t>allocated</a:t>
            </a:r>
          </a:p>
          <a:p>
            <a:pPr marL="266700" lvl="1" indent="-266700" algn="just" defTabSz="336550" eaLnBrk="0" hangingPunct="0">
              <a:spcBef>
                <a:spcPts val="600"/>
              </a:spcBef>
              <a:spcAft>
                <a:spcPts val="1200"/>
              </a:spcAft>
              <a:buClr>
                <a:schemeClr val="tx2"/>
              </a:buClr>
              <a:buFont typeface="Wingdings" pitchFamily="2" charset="2"/>
              <a:buChar char="§"/>
              <a:tabLst>
                <a:tab pos="266700" algn="l"/>
                <a:tab pos="542925" algn="l"/>
              </a:tabLst>
            </a:pPr>
            <a:r>
              <a:rPr lang="en-GB" b="0" dirty="0" smtClean="0"/>
              <a:t>Shippers </a:t>
            </a:r>
            <a:r>
              <a:rPr lang="en-GB" b="0" dirty="0"/>
              <a:t>may surrender both bundled and unbundled </a:t>
            </a:r>
            <a:r>
              <a:rPr lang="en-GB" b="0" dirty="0" smtClean="0"/>
              <a:t>capacity</a:t>
            </a:r>
          </a:p>
          <a:p>
            <a:pPr marL="266700" lvl="1" indent="-266700" algn="just" defTabSz="336550" eaLnBrk="0" hangingPunct="0">
              <a:spcBef>
                <a:spcPts val="600"/>
              </a:spcBef>
              <a:spcAft>
                <a:spcPts val="1200"/>
              </a:spcAft>
              <a:buClr>
                <a:schemeClr val="tx2"/>
              </a:buClr>
              <a:buFont typeface="Wingdings" pitchFamily="2" charset="2"/>
              <a:buChar char="§"/>
              <a:tabLst>
                <a:tab pos="266700" algn="l"/>
                <a:tab pos="542925" algn="l"/>
              </a:tabLst>
            </a:pPr>
            <a:r>
              <a:rPr lang="en-GB" b="0" dirty="0" smtClean="0"/>
              <a:t>Surrendered unbundled capacity shall </a:t>
            </a:r>
            <a:r>
              <a:rPr lang="en-GB" b="0" dirty="0"/>
              <a:t>always be combined, if possible, with available unbundled capacity on the other side of the border, before it is </a:t>
            </a:r>
            <a:r>
              <a:rPr lang="en-GB" b="0" dirty="0" smtClean="0"/>
              <a:t>reallocated</a:t>
            </a:r>
            <a:endParaRPr lang="fr-FR" b="0" dirty="0"/>
          </a:p>
          <a:p>
            <a:pPr marL="266700" lvl="1" indent="-266700" algn="just" defTabSz="336550" eaLnBrk="0" hangingPunct="0">
              <a:spcBef>
                <a:spcPts val="600"/>
              </a:spcBef>
              <a:spcAft>
                <a:spcPts val="1200"/>
              </a:spcAft>
              <a:buClr>
                <a:schemeClr val="tx2"/>
              </a:buClr>
              <a:buFont typeface="Wingdings" pitchFamily="2" charset="2"/>
              <a:buChar char="§"/>
              <a:tabLst>
                <a:tab pos="266700" algn="l"/>
                <a:tab pos="542925" algn="l"/>
              </a:tabLst>
            </a:pPr>
            <a:r>
              <a:rPr lang="en-GB" b="0" dirty="0" smtClean="0"/>
              <a:t>Surrendered </a:t>
            </a:r>
            <a:r>
              <a:rPr lang="en-GB" b="0" dirty="0"/>
              <a:t>bundled capacity shall not be reoffered to the market if more than 10 % of the total technical capacity at an IP remains unsold as unbundled </a:t>
            </a:r>
            <a:r>
              <a:rPr lang="en-GB" b="0" dirty="0" smtClean="0"/>
              <a:t>capacity</a:t>
            </a:r>
          </a:p>
          <a:p>
            <a:pPr marL="266700" lvl="1" indent="-266700" algn="just" defTabSz="336550" eaLnBrk="0" hangingPunct="0">
              <a:spcBef>
                <a:spcPts val="600"/>
              </a:spcBef>
              <a:spcAft>
                <a:spcPts val="1200"/>
              </a:spcAft>
              <a:buClr>
                <a:schemeClr val="tx2"/>
              </a:buClr>
              <a:buFont typeface="Wingdings" pitchFamily="2" charset="2"/>
              <a:buChar char="§"/>
              <a:tabLst>
                <a:tab pos="266700" algn="l"/>
                <a:tab pos="542925" algn="l"/>
              </a:tabLst>
            </a:pPr>
            <a:r>
              <a:rPr lang="en-GB" b="0" dirty="0" smtClean="0"/>
              <a:t>The </a:t>
            </a:r>
            <a:r>
              <a:rPr lang="en-GB" b="0" dirty="0"/>
              <a:t>network user shall retain its rights and obligations under the capacity contract until the capacity is reallocated by the TSO and to the extent the capacity is not reallocated </a:t>
            </a:r>
          </a:p>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endParaRPr lang="en-GB"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dirty="0" smtClean="0"/>
              <a:t>Capacity surrender mechanism</a:t>
            </a:r>
            <a:endParaRPr lang="en-GB" sz="2800" dirty="0"/>
          </a:p>
        </p:txBody>
      </p:sp>
      <p:sp>
        <p:nvSpPr>
          <p:cNvPr id="15" name="Rectangle 3"/>
          <p:cNvSpPr>
            <a:spLocks noChangeArrowheads="1"/>
          </p:cNvSpPr>
          <p:nvPr/>
        </p:nvSpPr>
        <p:spPr bwMode="auto">
          <a:xfrm>
            <a:off x="515283" y="980728"/>
            <a:ext cx="8331155" cy="5610031"/>
          </a:xfrm>
          <a:prstGeom prst="rect">
            <a:avLst/>
          </a:prstGeom>
          <a:noFill/>
          <a:ln w="9525">
            <a:noFill/>
            <a:miter lim="800000"/>
            <a:headEnd/>
            <a:tailEnd/>
          </a:ln>
        </p:spPr>
        <p:txBody>
          <a:bodyPr lIns="0" tIns="0" rIns="0" bIns="0"/>
          <a:lstStyle/>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smtClean="0"/>
              <a:t>Surrendered capacity products shall be definitively surrendered (and </a:t>
            </a:r>
            <a:r>
              <a:rPr lang="en-GB" b="0" dirty="0" smtClean="0"/>
              <a:t>shall not be offered by shippers at the secondary market)</a:t>
            </a:r>
            <a:r>
              <a:rPr lang="en-US" b="0" dirty="0" smtClean="0"/>
              <a:t> until the TSOs communicate the results of the respective auction. If unsold, surrendered capacity is given back to the original capacity holder after the auction</a:t>
            </a:r>
          </a:p>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endParaRPr lang="en-US" b="0" dirty="0" smtClean="0"/>
          </a:p>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smtClean="0"/>
              <a:t>A </a:t>
            </a:r>
            <a:r>
              <a:rPr lang="en-US" b="0" dirty="0"/>
              <a:t>fee is to be introduced to reflect the cost of </a:t>
            </a:r>
            <a:r>
              <a:rPr lang="en-US" b="0" dirty="0" smtClean="0"/>
              <a:t>the service </a:t>
            </a:r>
            <a:r>
              <a:rPr lang="en-US" b="0" dirty="0"/>
              <a:t>and to avoid a loss of revenue for the TSO. It also envisages incentivizing an efficient booking of capacity by network </a:t>
            </a:r>
            <a:r>
              <a:rPr lang="en-US" b="0" dirty="0" smtClean="0"/>
              <a:t>users</a:t>
            </a:r>
          </a:p>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endParaRPr lang="en-US" b="0" dirty="0" smtClean="0"/>
          </a:p>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r>
              <a:rPr lang="en-US" b="0" dirty="0" smtClean="0"/>
              <a:t>The </a:t>
            </a:r>
            <a:r>
              <a:rPr lang="en-US" b="0" dirty="0"/>
              <a:t>shipper holding the original capacity would be billed for the surrender service at a level equal to the maximum of the two following amounts: </a:t>
            </a:r>
            <a:endParaRPr lang="fr-FR" b="0" dirty="0" smtClean="0"/>
          </a:p>
          <a:p>
            <a:pPr marL="1181100" lvl="3" indent="-266700" algn="just" defTabSz="336550" eaLnBrk="0" hangingPunct="0">
              <a:spcBef>
                <a:spcPts val="600"/>
              </a:spcBef>
              <a:spcAft>
                <a:spcPts val="600"/>
              </a:spcAft>
              <a:buClr>
                <a:schemeClr val="tx2"/>
              </a:buClr>
              <a:buFont typeface="Wingdings" pitchFamily="2" charset="2"/>
              <a:buChar char="ü"/>
              <a:tabLst>
                <a:tab pos="266700" algn="l"/>
                <a:tab pos="542925" algn="l"/>
              </a:tabLst>
            </a:pPr>
            <a:r>
              <a:rPr lang="en-US" b="0" dirty="0" smtClean="0"/>
              <a:t>1</a:t>
            </a:r>
            <a:r>
              <a:rPr lang="en-US" b="0" dirty="0"/>
              <a:t>% of the initial selling price, </a:t>
            </a:r>
          </a:p>
          <a:p>
            <a:pPr marL="1181100" lvl="3" indent="-266700" algn="just" defTabSz="336550" eaLnBrk="0" hangingPunct="0">
              <a:spcBef>
                <a:spcPts val="600"/>
              </a:spcBef>
              <a:spcAft>
                <a:spcPts val="600"/>
              </a:spcAft>
              <a:buClr>
                <a:schemeClr val="tx2"/>
              </a:buClr>
              <a:buFont typeface="Wingdings" pitchFamily="2" charset="2"/>
              <a:buChar char="ü"/>
              <a:tabLst>
                <a:tab pos="266700" algn="l"/>
                <a:tab pos="542925" algn="l"/>
              </a:tabLst>
            </a:pPr>
            <a:r>
              <a:rPr lang="en-US" b="0" dirty="0" smtClean="0"/>
              <a:t>the difference between the initial </a:t>
            </a:r>
            <a:r>
              <a:rPr lang="en-US" b="0" dirty="0"/>
              <a:t>price </a:t>
            </a:r>
            <a:r>
              <a:rPr lang="en-US" b="0" dirty="0" smtClean="0"/>
              <a:t>of the capacity and the reallocation price (if positive)</a:t>
            </a:r>
            <a:endParaRPr lang="fr-FR" b="0" dirty="0"/>
          </a:p>
          <a:p>
            <a:pPr marL="266700" lvl="1" indent="-266700" algn="just" defTabSz="336550" eaLnBrk="0" hangingPunct="0">
              <a:spcBef>
                <a:spcPts val="600"/>
              </a:spcBef>
              <a:spcAft>
                <a:spcPts val="600"/>
              </a:spcAft>
              <a:buClr>
                <a:schemeClr val="tx2"/>
              </a:buClr>
              <a:buFont typeface="Wingdings" pitchFamily="2" charset="2"/>
              <a:buChar char="§"/>
              <a:tabLst>
                <a:tab pos="266700" algn="l"/>
                <a:tab pos="542925" algn="l"/>
              </a:tabLst>
            </a:pPr>
            <a:endParaRPr 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00075" y="239713"/>
            <a:ext cx="8332788" cy="365125"/>
          </a:xfrm>
          <a:noFill/>
        </p:spPr>
        <p:txBody>
          <a:bodyPr/>
          <a:lstStyle/>
          <a:p>
            <a:r>
              <a:rPr lang="en-US" dirty="0" smtClean="0"/>
              <a:t>Index</a:t>
            </a:r>
          </a:p>
        </p:txBody>
      </p:sp>
      <p:sp>
        <p:nvSpPr>
          <p:cNvPr id="4099" name="Rectangle 3"/>
          <p:cNvSpPr>
            <a:spLocks noChangeArrowheads="1"/>
          </p:cNvSpPr>
          <p:nvPr/>
        </p:nvSpPr>
        <p:spPr bwMode="auto">
          <a:xfrm>
            <a:off x="611188" y="1341438"/>
            <a:ext cx="8332787" cy="1368425"/>
          </a:xfrm>
          <a:prstGeom prst="rect">
            <a:avLst/>
          </a:prstGeom>
          <a:noFill/>
          <a:ln w="9525">
            <a:noFill/>
            <a:miter lim="800000"/>
            <a:headEnd/>
            <a:tailEnd/>
          </a:ln>
        </p:spPr>
        <p:txBody>
          <a:bodyPr lIns="0" tIns="0" rIns="0" bIns="0"/>
          <a:lstStyle/>
          <a:p>
            <a:pPr marL="342900" indent="-342900" algn="just" defTabSz="336550" eaLnBrk="0" hangingPunct="0">
              <a:lnSpc>
                <a:spcPct val="130000"/>
              </a:lnSpc>
              <a:spcBef>
                <a:spcPts val="600"/>
              </a:spcBef>
              <a:spcAft>
                <a:spcPts val="600"/>
              </a:spcAft>
              <a:buClr>
                <a:schemeClr val="tx2"/>
              </a:buClr>
              <a:buFont typeface="Arial" charset="0"/>
              <a:buAutoNum type="arabicPeriod"/>
              <a:tabLst>
                <a:tab pos="266700" algn="l"/>
                <a:tab pos="542925" algn="l"/>
              </a:tabLst>
            </a:pPr>
            <a:r>
              <a:rPr lang="en-US" sz="2400" b="0" dirty="0" smtClean="0"/>
              <a:t>Surrender </a:t>
            </a:r>
            <a:r>
              <a:rPr lang="en-US" sz="2400" b="0" dirty="0"/>
              <a:t>of contracted capacity</a:t>
            </a:r>
          </a:p>
          <a:p>
            <a:pPr marL="342900" indent="-342900" algn="just" defTabSz="336550" eaLnBrk="0" hangingPunct="0">
              <a:lnSpc>
                <a:spcPct val="130000"/>
              </a:lnSpc>
              <a:spcBef>
                <a:spcPts val="600"/>
              </a:spcBef>
              <a:spcAft>
                <a:spcPts val="600"/>
              </a:spcAft>
              <a:buClr>
                <a:schemeClr val="tx2"/>
              </a:buClr>
              <a:buFont typeface="Arial" charset="0"/>
              <a:buAutoNum type="arabicPeriod"/>
              <a:tabLst>
                <a:tab pos="266700" algn="l"/>
                <a:tab pos="542925" algn="l"/>
              </a:tabLst>
            </a:pPr>
            <a:r>
              <a:rPr lang="en-US" sz="2400" dirty="0" smtClean="0">
                <a:solidFill>
                  <a:schemeClr val="tx2"/>
                </a:solidFill>
              </a:rPr>
              <a:t>Long-term </a:t>
            </a:r>
            <a:r>
              <a:rPr lang="en-US" sz="2400" dirty="0">
                <a:solidFill>
                  <a:schemeClr val="tx2"/>
                </a:solidFill>
              </a:rPr>
              <a:t>UIOLI mechanism</a:t>
            </a:r>
          </a:p>
        </p:txBody>
      </p:sp>
    </p:spTree>
    <p:extLst>
      <p:ext uri="{BB962C8B-B14F-4D97-AF65-F5344CB8AC3E}">
        <p14:creationId xmlns:p14="http://schemas.microsoft.com/office/powerpoint/2010/main" val="11680217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ACER-2015-17063</_dlc_DocId>
    <_dlc_DocIdUrl xmlns="985daa2e-53d8-4475-82b8-9c7d25324e34">
      <Url>http://extranet.acer.europa.eu/en/Gas/Regional_%20Intiatives/South_GRI/19th%20South%20SG%20Meeting/_layouts/DocIdRedir.aspx?ID=ACER-2015-17063</Url>
      <Description>ACER-2015-17063</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92D05D51FE4B44A8B6296C67A5EEB9" ma:contentTypeVersion="21" ma:contentTypeDescription="Create a new document." ma:contentTypeScope="" ma:versionID="515452fc2d42c6db1e85986a9da3b5b2">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C160D7-6A6C-4ABF-A1B5-0A5459AB631C}"/>
</file>

<file path=customXml/itemProps2.xml><?xml version="1.0" encoding="utf-8"?>
<ds:datastoreItem xmlns:ds="http://schemas.openxmlformats.org/officeDocument/2006/customXml" ds:itemID="{5A8C01F1-9FFC-4529-8D4C-2DE4F8DA6A8A}"/>
</file>

<file path=customXml/itemProps3.xml><?xml version="1.0" encoding="utf-8"?>
<ds:datastoreItem xmlns:ds="http://schemas.openxmlformats.org/officeDocument/2006/customXml" ds:itemID="{F30357E3-7717-480F-A69E-E13DE5E85A02}"/>
</file>

<file path=customXml/itemProps4.xml><?xml version="1.0" encoding="utf-8"?>
<ds:datastoreItem xmlns:ds="http://schemas.openxmlformats.org/officeDocument/2006/customXml" ds:itemID="{770FB77B-E832-482D-9AAC-58AA84D1A0D6}"/>
</file>

<file path=docProps/app.xml><?xml version="1.0" encoding="utf-8"?>
<Properties xmlns="http://schemas.openxmlformats.org/officeDocument/2006/extended-properties" xmlns:vt="http://schemas.openxmlformats.org/officeDocument/2006/docPropsVTypes">
  <Template/>
  <TotalTime>36</TotalTime>
  <Words>2946</Words>
  <Application>Microsoft Office PowerPoint</Application>
  <PresentationFormat>Presentación en pantalla (4:3)</PresentationFormat>
  <Paragraphs>542</Paragraphs>
  <Slides>39</Slides>
  <Notes>2</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Vorlage Power Point</vt:lpstr>
      <vt:lpstr>Presentación de PowerPoint</vt:lpstr>
      <vt:lpstr>Index</vt:lpstr>
      <vt:lpstr>Presentación de PowerPoint</vt:lpstr>
      <vt:lpstr>Presentación de PowerPoint</vt:lpstr>
      <vt:lpstr>Presentación de PowerPoint</vt:lpstr>
      <vt:lpstr>Presentación de PowerPoint</vt:lpstr>
      <vt:lpstr>Presentación de PowerPoint</vt:lpstr>
      <vt:lpstr>Presentación de PowerPoint</vt:lpstr>
      <vt:lpstr>Index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Example</vt:lpstr>
      <vt:lpstr>Example</vt:lpstr>
      <vt:lpstr>Example</vt:lpstr>
      <vt:lpstr>Example</vt:lpstr>
      <vt:lpstr>Example</vt:lpstr>
      <vt:lpstr>Example</vt:lpstr>
      <vt:lpstr>Example</vt:lpstr>
      <vt:lpstr>Example </vt:lpstr>
      <vt:lpstr>Example</vt:lpstr>
      <vt:lpstr>Example</vt:lpstr>
      <vt:lpstr>Example</vt:lpstr>
      <vt:lpstr>Example</vt:lpstr>
      <vt:lpstr>Example</vt:lpstr>
      <vt:lpstr>Example</vt:lpstr>
      <vt:lpstr>Example</vt:lpstr>
      <vt:lpstr>Example</vt:lpstr>
      <vt:lpstr>Example</vt:lpstr>
      <vt:lpstr>Example</vt:lpstr>
      <vt:lpstr>Example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ENAULT BENOIT</dc:creator>
  <cp:lastModifiedBy>De Vicente Puente, Maria de los Angeles</cp:lastModifiedBy>
  <cp:revision>1084</cp:revision>
  <cp:lastPrinted>2013-04-24T14:08:32Z</cp:lastPrinted>
  <dcterms:modified xsi:type="dcterms:W3CDTF">2013-04-29T11:39:33Z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0x0101003892D05D51FE4B44A8B6296C67A5EEB9</vt:lpwstr>
  </property>
  <property fmtid="{D5CDD505-2E9C-101B-9397-08002B2CF9AE}" pid="4" name="_dlc_DocIdItemGuid">
    <vt:lpwstr>ca547d8e-16c0-4107-ba0f-4dfe3d09bc61</vt:lpwstr>
  </property>
</Properties>
</file>